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80" r:id="rId24"/>
    <p:sldId id="281" r:id="rId25"/>
    <p:sldId id="282" r:id="rId26"/>
    <p:sldId id="288" r:id="rId27"/>
    <p:sldId id="283" r:id="rId28"/>
    <p:sldId id="284" r:id="rId29"/>
    <p:sldId id="285" r:id="rId30"/>
    <p:sldId id="286" r:id="rId31"/>
    <p:sldId id="287" r:id="rId32"/>
  </p:sldIdLst>
  <p:sldSz cx="12192000" cy="6858000"/>
  <p:notesSz cx="6888163" cy="10021888"/>
  <p:embeddedFontLst>
    <p:embeddedFont>
      <p:font typeface="Bembo" panose="02020502050201020203" pitchFamily="18" charset="0"/>
      <p:regular r:id="rId34"/>
      <p:boldItalic r:id="rId35"/>
    </p:embeddedFont>
    <p:embeddedFont>
      <p:font typeface="Calibri" panose="020F0502020204030204" pitchFamily="34" charset="0"/>
      <p:regular r:id="rId36"/>
      <p:bold r:id="rId37"/>
      <p:italic r:id="rId38"/>
      <p:boldItalic r:id="rId39"/>
    </p:embeddedFont>
    <p:embeddedFont>
      <p:font typeface="Cambria" panose="02040503050406030204" pitchFamily="18" charset="0"/>
      <p:regular r:id="rId40"/>
      <p:bold r:id="rId41"/>
      <p:italic r:id="rId42"/>
      <p:boldItalic r:id="rId43"/>
    </p:embeddedFont>
    <p:embeddedFont>
      <p:font typeface="Cambria Math" panose="02040503050406030204" pitchFamily="18" charset="0"/>
      <p:regular r:id="rId44"/>
    </p:embeddedFont>
    <p:embeddedFont>
      <p:font typeface="Source Sans Pro" panose="020B0503030403020204" pitchFamily="3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custDataLst>
    <p:tags r:id="rId57"/>
  </p:custDataLst>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673" autoAdjust="0"/>
  </p:normalViewPr>
  <p:slideViewPr>
    <p:cSldViewPr>
      <p:cViewPr varScale="1">
        <p:scale>
          <a:sx n="51" d="100"/>
          <a:sy n="51" d="100"/>
        </p:scale>
        <p:origin x="114" y="270"/>
      </p:cViewPr>
      <p:guideLst>
        <p:guide orient="horz" pos="3168"/>
        <p:guide pos="244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03292" y="0"/>
            <a:ext cx="2984871" cy="503415"/>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794" y="0"/>
            <a:ext cx="2984871" cy="503415"/>
          </a:xfrm>
          <a:prstGeom prst="rect">
            <a:avLst/>
          </a:prstGeom>
        </p:spPr>
        <p:txBody>
          <a:bodyPr vert="horz" lIns="91440" tIns="45720" rIns="91440" bIns="45720" rtlCol="1"/>
          <a:lstStyle>
            <a:lvl1pPr algn="r">
              <a:defRPr sz="1200"/>
            </a:lvl1pPr>
          </a:lstStyle>
          <a:p>
            <a:fld id="{F6F99B22-71C6-4420-8FA8-D0B2B95ED74E}" type="datetimeFigureOut">
              <a:rPr lang="en-IL" smtClean="0"/>
              <a:t>29/10/2020</a:t>
            </a:fld>
            <a:endParaRPr lang="en-IL"/>
          </a:p>
        </p:txBody>
      </p:sp>
      <p:sp>
        <p:nvSpPr>
          <p:cNvPr id="4" name="מציין מיקום של תמונת שקופית 3"/>
          <p:cNvSpPr>
            <a:spLocks noGrp="1" noRot="1" noChangeAspect="1"/>
          </p:cNvSpPr>
          <p:nvPr>
            <p:ph type="sldImg" idx="2"/>
          </p:nvPr>
        </p:nvSpPr>
        <p:spPr>
          <a:xfrm>
            <a:off x="436563" y="1252538"/>
            <a:ext cx="6015037" cy="3382962"/>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8817" y="4823035"/>
            <a:ext cx="5510530" cy="3946118"/>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903292" y="9518476"/>
            <a:ext cx="2984871" cy="503413"/>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794" y="9518476"/>
            <a:ext cx="2984871" cy="503413"/>
          </a:xfrm>
          <a:prstGeom prst="rect">
            <a:avLst/>
          </a:prstGeom>
        </p:spPr>
        <p:txBody>
          <a:bodyPr vert="horz" lIns="91440" tIns="45720" rIns="91440" bIns="45720" rtlCol="1" anchor="b"/>
          <a:lstStyle>
            <a:lvl1pPr algn="r">
              <a:defRPr sz="1200"/>
            </a:lvl1pPr>
          </a:lstStyle>
          <a:p>
            <a:fld id="{C61C53C8-F839-4C79-B833-955D92D3F22D}" type="slidenum">
              <a:rPr lang="en-IL" smtClean="0"/>
              <a:t>‹#›</a:t>
            </a:fld>
            <a:endParaRPr lang="en-IL"/>
          </a:p>
        </p:txBody>
      </p:sp>
    </p:spTree>
    <p:extLst>
      <p:ext uri="{BB962C8B-B14F-4D97-AF65-F5344CB8AC3E}">
        <p14:creationId xmlns:p14="http://schemas.microsoft.com/office/powerpoint/2010/main" val="428620538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mathsisfun.com/combinatorics/combinations-permutations.html" TargetMode="External"/><Relationship Id="rId3" Type="http://schemas.openxmlformats.org/officeDocument/2006/relationships/hyperlink" Target="https://en.wikipedia.org/wiki/Random_variable" TargetMode="External"/><Relationship Id="rId7" Type="http://schemas.openxmlformats.org/officeDocument/2006/relationships/hyperlink" Target="https://en.wikipedia.org/wiki/Binomial_coefficien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Probability_mass_function" TargetMode="External"/><Relationship Id="rId5" Type="http://schemas.openxmlformats.org/officeDocument/2006/relationships/hyperlink" Target="https://en.wikipedia.org/wiki/Natural_number" TargetMode="External"/><Relationship Id="rId4" Type="http://schemas.openxmlformats.org/officeDocument/2006/relationships/hyperlink" Target="https://en.wikipedia.org/wiki/%E2%88%88"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onoma.edu/users/w/wilsonst/papers/Normal/default.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Cumulative_distribution_func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statisticsbyjim.com/regression/check-residual-plots-regression-analysis/" TargetMode="External"/><Relationship Id="rId3" Type="http://schemas.openxmlformats.org/officeDocument/2006/relationships/hyperlink" Target="https://medium.com/fintechexplained/ever-wondered-why-normal-distribution-is-so-important-110a482abee3" TargetMode="External"/><Relationship Id="rId7" Type="http://schemas.openxmlformats.org/officeDocument/2006/relationships/hyperlink" Target="https://statisticsbyjim.com/glossary/residual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atisticsbyjim.com/glossary/regression-analysis/" TargetMode="External"/><Relationship Id="rId5" Type="http://schemas.openxmlformats.org/officeDocument/2006/relationships/hyperlink" Target="https://statisticsbyjim.com/hypothesis-testing/nonparametric-parametric-tests/" TargetMode="External"/><Relationship Id="rId4" Type="http://schemas.openxmlformats.org/officeDocument/2006/relationships/hyperlink" Target="https://statisticsbyjim.com/glossary/hypothesis-tests/" TargetMode="External"/><Relationship Id="rId9" Type="http://schemas.openxmlformats.org/officeDocument/2006/relationships/hyperlink" Target="https://statisticsbyjim.com/basics/central-limit-theorem/"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en.wikipedia.org/wiki/Ronald_Fisher" TargetMode="External"/><Relationship Id="rId3" Type="http://schemas.openxmlformats.org/officeDocument/2006/relationships/hyperlink" Target="https://en.wikipedia.org/wiki/Multivariate_statistics" TargetMode="External"/><Relationship Id="rId7" Type="http://schemas.openxmlformats.org/officeDocument/2006/relationships/hyperlink" Target="https://en.wikipedia.org/wiki/Biologist" TargetMode="External"/><Relationship Id="rId12" Type="http://schemas.openxmlformats.org/officeDocument/2006/relationships/hyperlink" Target="https://en.wikipedia.org/wiki/Iris_setosa"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Eugenicist" TargetMode="External"/><Relationship Id="rId11" Type="http://schemas.openxmlformats.org/officeDocument/2006/relationships/hyperlink" Target="https://en.wikipedia.org/w/index.php?title=Iris_flower_data_set&amp;action=edit&amp;section=2" TargetMode="External"/><Relationship Id="rId5" Type="http://schemas.openxmlformats.org/officeDocument/2006/relationships/hyperlink" Target="https://en.wikipedia.org/wiki/Statistician" TargetMode="External"/><Relationship Id="rId10" Type="http://schemas.openxmlformats.org/officeDocument/2006/relationships/hyperlink" Target="https://en.wikipedia.org/wiki/Iris_flower_data_set#cite_note-fisher36-1" TargetMode="External"/><Relationship Id="rId4" Type="http://schemas.openxmlformats.org/officeDocument/2006/relationships/hyperlink" Target="https://en.wikipedia.org/wiki/Data_set" TargetMode="External"/><Relationship Id="rId9" Type="http://schemas.openxmlformats.org/officeDocument/2006/relationships/hyperlink" Target="https://en.wikipedia.org/wiki/Linear_discriminant_analysi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nmeth.4642" TargetMode="External"/><Relationship Id="rId3" Type="http://schemas.openxmlformats.org/officeDocument/2006/relationships/hyperlink" Target="https://en.wikipedia.org/wiki/Business_analytics" TargetMode="External"/><Relationship Id="rId7" Type="http://schemas.openxmlformats.org/officeDocument/2006/relationships/hyperlink" Target="https://www3.cs.stonybrook.edu/skiena/jaialai/excerpts/node12.htm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Operations_research" TargetMode="External"/><Relationship Id="rId5" Type="http://schemas.openxmlformats.org/officeDocument/2006/relationships/hyperlink" Target="https://en.wikipedia.org/wiki/Computer_science"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www.youtube.com/watch?v=U0XIBBuJal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An Introduction to Statistical Methods and Data Analysis 7th Edition</a:t>
            </a:r>
          </a:p>
          <a:p>
            <a:pPr algn="l" rtl="0"/>
            <a:r>
              <a:rPr lang="en-US" sz="1800" b="0" i="0" u="none" strike="noStrike" dirty="0">
                <a:solidFill>
                  <a:srgbClr val="000000"/>
                </a:solidFill>
                <a:effectLst/>
                <a:latin typeface="Arial" panose="020B0604020202020204" pitchFamily="34" charset="0"/>
              </a:rPr>
              <a:t>R. Lyman Ott Michael </a:t>
            </a:r>
            <a:r>
              <a:rPr lang="en-US" sz="1800" b="0" i="0" u="none" strike="noStrike" dirty="0" err="1">
                <a:solidFill>
                  <a:srgbClr val="000000"/>
                </a:solidFill>
                <a:effectLst/>
                <a:latin typeface="Arial" panose="020B0604020202020204" pitchFamily="34" charset="0"/>
              </a:rPr>
              <a:t>Longnecker</a:t>
            </a:r>
            <a:endParaRPr lang="en-US" sz="1800" b="0" i="0" u="none" strike="noStrike" dirty="0">
              <a:solidFill>
                <a:srgbClr val="000000"/>
              </a:solidFill>
              <a:effectLst/>
              <a:latin typeface="Arial" panose="020B0604020202020204" pitchFamily="34" charset="0"/>
            </a:endParaRPr>
          </a:p>
          <a:p>
            <a:pPr algn="l" rtl="0"/>
            <a:endParaRPr lang="en-US" dirty="0"/>
          </a:p>
          <a:p>
            <a:pPr algn="l" rtl="0"/>
            <a:r>
              <a:rPr lang="en-US" dirty="0"/>
              <a:t>Chap. 1.2, page 5</a:t>
            </a:r>
          </a:p>
          <a:p>
            <a:pPr algn="l" rtl="0"/>
            <a:endParaRPr lang="en-US" dirty="0"/>
          </a:p>
          <a:p>
            <a:pPr algn="l" rtl="0"/>
            <a:r>
              <a:rPr lang="en-US" dirty="0"/>
              <a:t>------------------------------</a:t>
            </a:r>
          </a:p>
          <a:p>
            <a:pPr algn="r" rtl="1"/>
            <a:r>
              <a:rPr lang="he-IL" dirty="0"/>
              <a:t>על הקורס</a:t>
            </a:r>
          </a:p>
          <a:p>
            <a:pPr marL="171450" indent="-171450" algn="r" rtl="1">
              <a:buFontTx/>
              <a:buChar char="-"/>
            </a:pPr>
            <a:r>
              <a:rPr lang="he-IL" dirty="0"/>
              <a:t>חשיבות סטטיסטיקה</a:t>
            </a:r>
          </a:p>
          <a:p>
            <a:pPr marL="628650" lvl="1" indent="-171450" algn="r" rtl="1">
              <a:buFontTx/>
              <a:buChar char="-"/>
            </a:pPr>
            <a:r>
              <a:rPr lang="he-IL" dirty="0"/>
              <a:t>כללי</a:t>
            </a:r>
          </a:p>
          <a:p>
            <a:pPr marL="1085850" lvl="2" indent="-171450" algn="r" rtl="1">
              <a:buFontTx/>
              <a:buChar char="-"/>
            </a:pPr>
            <a:r>
              <a:rPr lang="he-IL" dirty="0" err="1"/>
              <a:t>ביוסטטיסטיקה</a:t>
            </a:r>
            <a:r>
              <a:rPr lang="he-IL" dirty="0"/>
              <a:t>, ניהול עסקי (</a:t>
            </a:r>
            <a:r>
              <a:rPr lang="en-US" dirty="0"/>
              <a:t>BI</a:t>
            </a:r>
            <a:r>
              <a:rPr lang="he-IL" dirty="0"/>
              <a:t>), הנדסה (ניתוח ביצועים)</a:t>
            </a:r>
            <a:endParaRPr lang="en-US" dirty="0"/>
          </a:p>
          <a:p>
            <a:pPr marL="628650" lvl="1" indent="-171450" algn="r" rtl="1">
              <a:buFontTx/>
              <a:buChar char="-"/>
            </a:pPr>
            <a:r>
              <a:rPr lang="he-IL" dirty="0"/>
              <a:t>מדעי המחשב</a:t>
            </a:r>
          </a:p>
          <a:p>
            <a:pPr marL="1085850" lvl="2" indent="-171450" algn="r" rtl="1">
              <a:buFontTx/>
              <a:buChar char="-"/>
            </a:pPr>
            <a:r>
              <a:rPr lang="en-US" dirty="0"/>
              <a:t>Big Data</a:t>
            </a:r>
            <a:r>
              <a:rPr lang="he-IL" dirty="0"/>
              <a:t>, </a:t>
            </a:r>
            <a:r>
              <a:rPr lang="en-US" dirty="0"/>
              <a:t>Data Science</a:t>
            </a:r>
            <a:r>
              <a:rPr lang="he-IL" dirty="0"/>
              <a:t>, </a:t>
            </a:r>
            <a:r>
              <a:rPr lang="en-US" dirty="0"/>
              <a:t>Machine Learning</a:t>
            </a:r>
            <a:r>
              <a:rPr lang="he-IL" dirty="0"/>
              <a:t>, </a:t>
            </a:r>
            <a:r>
              <a:rPr lang="en-US" dirty="0"/>
              <a:t>Analytics</a:t>
            </a:r>
            <a:endParaRPr lang="he-IL" dirty="0"/>
          </a:p>
          <a:p>
            <a:pPr algn="r" rtl="1"/>
            <a:r>
              <a:rPr lang="he-IL" dirty="0"/>
              <a:t>עלי</a:t>
            </a:r>
            <a:endParaRPr lang="en-US" dirty="0"/>
          </a:p>
          <a:p>
            <a:pPr marL="171450" indent="-171450" algn="r" rtl="1">
              <a:buFontTx/>
              <a:buChar char="-"/>
            </a:pPr>
            <a:r>
              <a:rPr lang="he-IL" dirty="0"/>
              <a:t>בוגר תואר 2 בטכנולוגיה, הטכניון עם התמחות בראיה ממוחשבת, אלגוריתמים, מערכות חישה</a:t>
            </a:r>
          </a:p>
          <a:p>
            <a:pPr marL="171450" indent="-171450" algn="r" rtl="1">
              <a:buFontTx/>
              <a:buChar char="-"/>
            </a:pPr>
            <a:r>
              <a:rPr lang="he-IL" dirty="0"/>
              <a:t>ניסיון בחברות טכנולוגיות, כמהנדס, מנהל אלגוריתמים ויזם טכנולוגי.</a:t>
            </a:r>
          </a:p>
          <a:p>
            <a:pPr marL="171450" indent="-171450" algn="r" rtl="1">
              <a:buFontTx/>
              <a:buChar char="-"/>
            </a:pPr>
            <a:r>
              <a:rPr lang="he-IL" dirty="0"/>
              <a:t>מנחה ותיק של </a:t>
            </a:r>
            <a:r>
              <a:rPr lang="he-IL" dirty="0" err="1"/>
              <a:t>פרויקטי</a:t>
            </a:r>
            <a:r>
              <a:rPr lang="he-IL" dirty="0"/>
              <a:t> גמר בהנדסת תוכנה וחשמל</a:t>
            </a:r>
            <a:endParaRPr lang="en-US" dirty="0"/>
          </a:p>
          <a:p>
            <a:pPr marL="171450" indent="-171450" algn="r" rtl="1">
              <a:buFontTx/>
              <a:buChar char="-"/>
            </a:pPr>
            <a:endParaRPr lang="en-US" dirty="0"/>
          </a:p>
          <a:p>
            <a:pPr marL="0" indent="0" algn="r" rtl="1">
              <a:buFontTx/>
              <a:buNone/>
            </a:pPr>
            <a:r>
              <a:rPr lang="he-IL" dirty="0"/>
              <a:t>למידה, טיפים</a:t>
            </a:r>
            <a:r>
              <a:rPr lang="en-US" dirty="0"/>
              <a:t> - </a:t>
            </a:r>
            <a:r>
              <a:rPr lang="he-IL" dirty="0"/>
              <a:t>חזרות דיאלקטיות</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a:t>
            </a:fld>
            <a:endParaRPr lang="en-IL"/>
          </a:p>
        </p:txBody>
      </p:sp>
    </p:spTree>
    <p:extLst>
      <p:ext uri="{BB962C8B-B14F-4D97-AF65-F5344CB8AC3E}">
        <p14:creationId xmlns:p14="http://schemas.microsoft.com/office/powerpoint/2010/main" val="133585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just" rtl="0"/>
                <a:r>
                  <a:rPr lang="en-US" sz="2000" b="0" i="1" dirty="0">
                    <a:solidFill>
                      <a:srgbClr val="000000"/>
                    </a:solidFill>
                    <a:latin typeface="Cambria Math" panose="02040503050406030204" pitchFamily="18" charset="0"/>
                    <a:cs typeface="Calibri"/>
                  </a:rPr>
                  <a:t>https://math.stackexchange.com/questions/906905/derivation-of-standard-error-of-mean</a:t>
                </a:r>
                <a:endParaRPr lang="he-IL" sz="2000" b="0" i="1" dirty="0">
                  <a:solidFill>
                    <a:srgbClr val="000000"/>
                  </a:solidFill>
                  <a:latin typeface="Cambria Math" panose="02040503050406030204" pitchFamily="18" charset="0"/>
                  <a:cs typeface="Calibri"/>
                </a:endParaRPr>
              </a:p>
              <a:p>
                <a:pPr algn="just" rtl="0"/>
                <a:endParaRPr lang="he-IL" sz="2000" b="0" i="1" dirty="0">
                  <a:solidFill>
                    <a:srgbClr val="000000"/>
                  </a:solidFill>
                  <a:latin typeface="Cambria Math" panose="02040503050406030204" pitchFamily="18" charset="0"/>
                  <a:cs typeface="Calibri"/>
                </a:endParaRPr>
              </a:p>
              <a:p>
                <a:pPr algn="just" rtl="0"/>
                <a14:m>
                  <m:oMathPara xmlns:m="http://schemas.openxmlformats.org/officeDocument/2006/math">
                    <m:oMathParaPr>
                      <m:jc m:val="left"/>
                    </m:oMathParaPr>
                    <m:oMath xmlns:m="http://schemas.openxmlformats.org/officeDocument/2006/math">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𝑆𝑡𝑑𝑒𝑟𝑟</m:t>
                          </m:r>
                        </m:e>
                        <m:sup>
                          <m:r>
                            <a:rPr lang="en-US" sz="2000" b="0" i="1" smtClean="0">
                              <a:solidFill>
                                <a:srgbClr val="000000"/>
                              </a:solidFill>
                              <a:latin typeface="Cambria Math" panose="02040503050406030204" pitchFamily="18" charset="0"/>
                              <a:cs typeface="Calibri"/>
                            </a:rPr>
                            <m:t>2</m:t>
                          </m:r>
                        </m:sup>
                      </m:sSup>
                      <m:r>
                        <a:rPr lang="en-US" sz="2000" b="0" i="1" smtClean="0">
                          <a:solidFill>
                            <a:srgbClr val="000000"/>
                          </a:solidFill>
                          <a:latin typeface="Cambria Math" panose="02040503050406030204" pitchFamily="18" charset="0"/>
                          <a:cs typeface="Calibri"/>
                        </a:rPr>
                        <m:t>=</m:t>
                      </m:r>
                      <m:nary>
                        <m:naryPr>
                          <m:chr m:val="∑"/>
                          <m:ctrlPr>
                            <a:rPr lang="en-US" sz="2000" b="0" i="1" smtClean="0">
                              <a:solidFill>
                                <a:srgbClr val="000000"/>
                              </a:solidFill>
                              <a:latin typeface="Cambria Math" panose="02040503050406030204" pitchFamily="18" charset="0"/>
                              <a:cs typeface="Calibri"/>
                            </a:rPr>
                          </m:ctrlPr>
                        </m:naryPr>
                        <m:sub>
                          <m:r>
                            <m:rPr>
                              <m:brk m:alnAt="23"/>
                            </m:rPr>
                            <a:rPr lang="en-US" sz="2000" b="0" i="1" smtClean="0">
                              <a:solidFill>
                                <a:srgbClr val="000000"/>
                              </a:solidFill>
                              <a:latin typeface="Cambria Math" panose="02040503050406030204" pitchFamily="18" charset="0"/>
                              <a:cs typeface="Calibri"/>
                            </a:rPr>
                            <m:t>𝑖</m:t>
                          </m:r>
                          <m:r>
                            <a:rPr lang="en-US" sz="2000" b="0" i="1" smtClean="0">
                              <a:solidFill>
                                <a:srgbClr val="000000"/>
                              </a:solidFill>
                              <a:latin typeface="Cambria Math" panose="02040503050406030204" pitchFamily="18" charset="0"/>
                              <a:cs typeface="Calibri"/>
                            </a:rPr>
                            <m:t>=</m:t>
                          </m:r>
                          <m:r>
                            <m:rPr>
                              <m:brk m:alnAt="23"/>
                            </m:rPr>
                            <a:rPr lang="en-US" sz="2000" b="0" i="1" smtClean="0">
                              <a:solidFill>
                                <a:srgbClr val="000000"/>
                              </a:solidFill>
                              <a:latin typeface="Cambria Math" panose="02040503050406030204" pitchFamily="18" charset="0"/>
                              <a:cs typeface="Calibri"/>
                            </a:rPr>
                            <m:t>1</m:t>
                          </m:r>
                        </m:sub>
                        <m:sup>
                          <m:r>
                            <a:rPr lang="en-US" sz="2000" b="0" i="1" smtClean="0">
                              <a:solidFill>
                                <a:srgbClr val="000000"/>
                              </a:solidFill>
                              <a:latin typeface="Cambria Math" panose="02040503050406030204" pitchFamily="18" charset="0"/>
                              <a:cs typeface="Calibri"/>
                            </a:rPr>
                            <m:t>𝑛</m:t>
                          </m:r>
                        </m:sup>
                        <m:e>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m:t>
                              </m:r>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𝑠</m:t>
                                  </m:r>
                                </m:e>
                                <m:sub>
                                  <m:r>
                                    <a:rPr lang="en-US" sz="2000" b="0" i="1" smtClean="0">
                                      <a:solidFill>
                                        <a:srgbClr val="000000"/>
                                      </a:solidFill>
                                      <a:latin typeface="Cambria Math" panose="02040503050406030204" pitchFamily="18" charset="0"/>
                                      <a:cs typeface="Calibri"/>
                                    </a:rPr>
                                    <m:t>𝑖</m:t>
                                  </m:r>
                                </m:sub>
                              </m:sSub>
                            </m:e>
                            <m:sup>
                              <m:r>
                                <a:rPr lang="en-US" sz="2000" b="0" i="1" smtClean="0">
                                  <a:solidFill>
                                    <a:srgbClr val="000000"/>
                                  </a:solidFill>
                                  <a:latin typeface="Cambria Math" panose="02040503050406030204" pitchFamily="18" charset="0"/>
                                  <a:cs typeface="Calibri"/>
                                </a:rPr>
                                <m:t>2</m:t>
                              </m:r>
                            </m:sup>
                          </m:sSup>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m:t>
                                  </m:r>
                                  <m:acc>
                                    <m:accPr>
                                      <m:chr m:val="̅"/>
                                      <m:ctrlPr>
                                        <a:rPr lang="en-US" sz="2000" b="0" i="1" smtClean="0">
                                          <a:solidFill>
                                            <a:srgbClr val="000000"/>
                                          </a:solidFill>
                                          <a:latin typeface="Cambria Math" panose="02040503050406030204" pitchFamily="18" charset="0"/>
                                          <a:cs typeface="Calibri"/>
                                        </a:rPr>
                                      </m:ctrlPr>
                                    </m:accPr>
                                    <m:e>
                                      <m:r>
                                        <a:rPr lang="en-US" sz="2000" b="0" i="1" smtClean="0">
                                          <a:solidFill>
                                            <a:srgbClr val="000000"/>
                                          </a:solidFill>
                                          <a:latin typeface="Cambria Math" panose="02040503050406030204" pitchFamily="18" charset="0"/>
                                          <a:cs typeface="Calibri"/>
                                        </a:rPr>
                                        <m:t>𝑥</m:t>
                                      </m:r>
                                    </m:e>
                                  </m:acc>
                                </m:num>
                                <m:den>
                                  <m:r>
                                    <a:rPr lang="en-US" sz="2000" b="0" i="1" smtClean="0">
                                      <a:solidFill>
                                        <a:srgbClr val="000000"/>
                                      </a:solidFill>
                                      <a:latin typeface="Cambria Math" panose="02040503050406030204" pitchFamily="18" charset="0"/>
                                      <a:cs typeface="Calibri"/>
                                    </a:rPr>
                                    <m:t>𝜕</m:t>
                                  </m:r>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𝑥</m:t>
                                      </m:r>
                                    </m:e>
                                    <m:sub>
                                      <m:r>
                                        <a:rPr lang="en-US" sz="2000" b="0" i="1" smtClean="0">
                                          <a:solidFill>
                                            <a:srgbClr val="000000"/>
                                          </a:solidFill>
                                          <a:latin typeface="Cambria Math" panose="02040503050406030204" pitchFamily="18" charset="0"/>
                                          <a:cs typeface="Calibri"/>
                                        </a:rPr>
                                        <m:t>𝑖</m:t>
                                      </m:r>
                                    </m:sub>
                                  </m:sSub>
                                </m:den>
                              </m:f>
                              <m:r>
                                <a:rPr lang="en-US" sz="2000" b="0" i="1" smtClean="0">
                                  <a:solidFill>
                                    <a:srgbClr val="000000"/>
                                  </a:solidFill>
                                  <a:latin typeface="Cambria Math" panose="02040503050406030204" pitchFamily="18" charset="0"/>
                                  <a:cs typeface="Calibri"/>
                                </a:rPr>
                                <m:t>)</m:t>
                              </m:r>
                            </m:e>
                            <m:sup>
                              <m:r>
                                <a:rPr lang="en-US" sz="2000" b="0" i="1" smtClean="0">
                                  <a:solidFill>
                                    <a:srgbClr val="000000"/>
                                  </a:solidFill>
                                  <a:latin typeface="Cambria Math" panose="02040503050406030204" pitchFamily="18" charset="0"/>
                                  <a:cs typeface="Calibri"/>
                                </a:rPr>
                                <m:t>2</m:t>
                              </m:r>
                            </m:sup>
                          </m:sSup>
                        </m:e>
                      </m:nary>
                      <m:r>
                        <a:rPr lang="en-US" sz="2000" b="0" i="1" smtClean="0">
                          <a:solidFill>
                            <a:srgbClr val="000000"/>
                          </a:solidFill>
                          <a:latin typeface="Cambria Math" panose="02040503050406030204" pitchFamily="18" charset="0"/>
                          <a:cs typeface="Calibri"/>
                        </a:rPr>
                        <m:t>)</m:t>
                      </m:r>
                    </m:oMath>
                  </m:oMathPara>
                </a14:m>
                <a:endParaRPr lang="en-US" sz="2000" b="0" dirty="0">
                  <a:solidFill>
                    <a:srgbClr val="000000"/>
                  </a:solidFill>
                  <a:cs typeface="Calibri"/>
                </a:endParaRPr>
              </a:p>
              <a:p>
                <a:pPr algn="just" rtl="0"/>
                <a:endParaRPr lang="en-US" sz="2000" dirty="0"/>
              </a:p>
              <a:p>
                <a:pPr algn="just" rtl="0"/>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p>
                                  <m:sSupPr>
                                    <m:ctrlPr>
                                      <a:rPr lang="en-US" sz="2000" b="0" i="1" smtClean="0">
                                        <a:solidFill>
                                          <a:srgbClr val="000000"/>
                                        </a:solidFill>
                                        <a:latin typeface="Cambria Math" panose="02040503050406030204" pitchFamily="18" charset="0"/>
                                        <a:cs typeface="Calibri"/>
                                      </a:rPr>
                                    </m:ctrlPr>
                                  </m:sSupPr>
                                  <m:e>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𝑠</m:t>
                                        </m:r>
                                      </m:e>
                                      <m:sub>
                                        <m:r>
                                          <a:rPr lang="en-US" sz="2000" b="0" i="1" smtClean="0">
                                            <a:solidFill>
                                              <a:srgbClr val="000000"/>
                                            </a:solidFill>
                                            <a:latin typeface="Cambria Math" panose="02040503050406030204" pitchFamily="18" charset="0"/>
                                            <a:cs typeface="Calibri"/>
                                          </a:rPr>
                                          <m:t>𝑖</m:t>
                                        </m:r>
                                      </m:sub>
                                    </m:sSub>
                                  </m:e>
                                  <m:sup>
                                    <m:r>
                                      <a:rPr lang="en-US" sz="2000" b="0" i="1" smtClean="0">
                                        <a:solidFill>
                                          <a:srgbClr val="000000"/>
                                        </a:solidFill>
                                        <a:latin typeface="Cambria Math" panose="02040503050406030204" pitchFamily="18" charset="0"/>
                                        <a:cs typeface="Calibri"/>
                                      </a:rPr>
                                      <m:t>2</m:t>
                                    </m:r>
                                  </m:sup>
                                </m:sSup>
                                <m:r>
                                  <a:rPr lang="en-US" sz="2000" b="0" i="1" smtClean="0">
                                    <a:solidFill>
                                      <a:srgbClr val="000000"/>
                                    </a:solidFill>
                                    <a:latin typeface="Cambria Math" panose="02040503050406030204" pitchFamily="18" charset="0"/>
                                    <a:cs typeface="Calibri"/>
                                  </a:rPr>
                                  <m:t>=</m:t>
                                </m:r>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𝑠</m:t>
                                    </m:r>
                                  </m:e>
                                  <m:sup>
                                    <m:r>
                                      <a:rPr lang="en-US" sz="2000" b="0" i="1" smtClean="0">
                                        <a:solidFill>
                                          <a:srgbClr val="000000"/>
                                        </a:solidFill>
                                        <a:latin typeface="Cambria Math" panose="02040503050406030204" pitchFamily="18" charset="0"/>
                                        <a:cs typeface="Calibri"/>
                                      </a:rPr>
                                      <m:t>2</m:t>
                                    </m:r>
                                  </m:sup>
                                </m:sSup>
                              </m:e>
                            </m:mr>
                            <m:mr>
                              <m:e>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m:t>
                                    </m:r>
                                    <m:acc>
                                      <m:accPr>
                                        <m:chr m:val="̅"/>
                                        <m:ctrlPr>
                                          <a:rPr lang="en-US" sz="2000" b="0" i="1" smtClean="0">
                                            <a:solidFill>
                                              <a:srgbClr val="000000"/>
                                            </a:solidFill>
                                            <a:latin typeface="Cambria Math" panose="02040503050406030204" pitchFamily="18" charset="0"/>
                                            <a:cs typeface="Calibri"/>
                                          </a:rPr>
                                        </m:ctrlPr>
                                      </m:accPr>
                                      <m:e>
                                        <m:r>
                                          <a:rPr lang="en-US" sz="2000" b="0" i="1" smtClean="0">
                                            <a:solidFill>
                                              <a:srgbClr val="000000"/>
                                            </a:solidFill>
                                            <a:latin typeface="Cambria Math" panose="02040503050406030204" pitchFamily="18" charset="0"/>
                                            <a:cs typeface="Calibri"/>
                                          </a:rPr>
                                          <m:t>𝑥</m:t>
                                        </m:r>
                                      </m:e>
                                    </m:acc>
                                  </m:num>
                                  <m:den>
                                    <m:r>
                                      <a:rPr lang="en-US" sz="2000" b="0" i="1" smtClean="0">
                                        <a:solidFill>
                                          <a:srgbClr val="000000"/>
                                        </a:solidFill>
                                        <a:latin typeface="Cambria Math" panose="02040503050406030204" pitchFamily="18" charset="0"/>
                                        <a:cs typeface="Calibri"/>
                                      </a:rPr>
                                      <m:t>𝜕</m:t>
                                    </m:r>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𝑥</m:t>
                                        </m:r>
                                      </m:e>
                                      <m:sub>
                                        <m:r>
                                          <a:rPr lang="en-US" sz="2000" b="0" i="1" smtClean="0">
                                            <a:solidFill>
                                              <a:srgbClr val="000000"/>
                                            </a:solidFill>
                                            <a:latin typeface="Cambria Math" panose="02040503050406030204" pitchFamily="18" charset="0"/>
                                            <a:cs typeface="Calibri"/>
                                          </a:rPr>
                                          <m:t>𝑖</m:t>
                                        </m:r>
                                      </m:sub>
                                    </m:sSub>
                                  </m:den>
                                </m:f>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m:t>
                                    </m:r>
                                  </m:num>
                                  <m:den>
                                    <m:r>
                                      <a:rPr lang="en-US" sz="2000" b="0" i="1" smtClean="0">
                                        <a:solidFill>
                                          <a:srgbClr val="000000"/>
                                        </a:solidFill>
                                        <a:latin typeface="Cambria Math" panose="02040503050406030204" pitchFamily="18" charset="0"/>
                                        <a:cs typeface="Calibri"/>
                                      </a:rPr>
                                      <m:t>𝜕</m:t>
                                    </m:r>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𝑥</m:t>
                                        </m:r>
                                      </m:e>
                                      <m:sub>
                                        <m:r>
                                          <a:rPr lang="en-US" sz="2000" b="0" i="1" smtClean="0">
                                            <a:solidFill>
                                              <a:srgbClr val="000000"/>
                                            </a:solidFill>
                                            <a:latin typeface="Cambria Math" panose="02040503050406030204" pitchFamily="18" charset="0"/>
                                            <a:cs typeface="Calibri"/>
                                          </a:rPr>
                                          <m:t>𝑖</m:t>
                                        </m:r>
                                      </m:sub>
                                    </m:sSub>
                                  </m:den>
                                </m:f>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1</m:t>
                                    </m:r>
                                  </m:num>
                                  <m:den>
                                    <m:r>
                                      <a:rPr lang="en-US" sz="2000" b="0" i="1" smtClean="0">
                                        <a:solidFill>
                                          <a:srgbClr val="000000"/>
                                        </a:solidFill>
                                        <a:latin typeface="Cambria Math" panose="02040503050406030204" pitchFamily="18" charset="0"/>
                                        <a:cs typeface="Calibri"/>
                                      </a:rPr>
                                      <m:t>𝑛</m:t>
                                    </m:r>
                                  </m:den>
                                </m:f>
                                <m:nary>
                                  <m:naryPr>
                                    <m:chr m:val="∑"/>
                                    <m:ctrlPr>
                                      <a:rPr lang="en-US" sz="2000" b="0" i="1" smtClean="0">
                                        <a:solidFill>
                                          <a:srgbClr val="000000"/>
                                        </a:solidFill>
                                        <a:latin typeface="Cambria Math" panose="02040503050406030204" pitchFamily="18" charset="0"/>
                                        <a:cs typeface="Calibri"/>
                                      </a:rPr>
                                    </m:ctrlPr>
                                  </m:naryPr>
                                  <m:sub>
                                    <m:r>
                                      <m:rPr>
                                        <m:brk m:alnAt="23"/>
                                      </m:rPr>
                                      <a:rPr lang="en-US" sz="2000" b="0" i="1" smtClean="0">
                                        <a:solidFill>
                                          <a:srgbClr val="000000"/>
                                        </a:solidFill>
                                        <a:latin typeface="Cambria Math" panose="02040503050406030204" pitchFamily="18" charset="0"/>
                                        <a:cs typeface="Calibri"/>
                                      </a:rPr>
                                      <m:t>𝑖</m:t>
                                    </m:r>
                                    <m:r>
                                      <a:rPr lang="en-US" sz="2000" b="0" i="1" smtClean="0">
                                        <a:solidFill>
                                          <a:srgbClr val="000000"/>
                                        </a:solidFill>
                                        <a:latin typeface="Cambria Math" panose="02040503050406030204" pitchFamily="18" charset="0"/>
                                        <a:cs typeface="Calibri"/>
                                      </a:rPr>
                                      <m:t>=</m:t>
                                    </m:r>
                                    <m:r>
                                      <m:rPr>
                                        <m:brk m:alnAt="23"/>
                                      </m:rPr>
                                      <a:rPr lang="en-US" sz="2000" b="0" i="1" smtClean="0">
                                        <a:solidFill>
                                          <a:srgbClr val="000000"/>
                                        </a:solidFill>
                                        <a:latin typeface="Cambria Math" panose="02040503050406030204" pitchFamily="18" charset="0"/>
                                        <a:cs typeface="Calibri"/>
                                      </a:rPr>
                                      <m:t>1</m:t>
                                    </m:r>
                                  </m:sub>
                                  <m:sup>
                                    <m:r>
                                      <a:rPr lang="en-US" sz="2000" b="0" i="1" smtClean="0">
                                        <a:solidFill>
                                          <a:srgbClr val="000000"/>
                                        </a:solidFill>
                                        <a:latin typeface="Cambria Math" panose="02040503050406030204" pitchFamily="18" charset="0"/>
                                        <a:cs typeface="Calibri"/>
                                      </a:rPr>
                                      <m:t>𝑛</m:t>
                                    </m:r>
                                  </m:sup>
                                  <m:e>
                                    <m:sSup>
                                      <m:sSupPr>
                                        <m:ctrlPr>
                                          <a:rPr lang="en-US" sz="2000" b="0" i="1" smtClean="0">
                                            <a:solidFill>
                                              <a:srgbClr val="000000"/>
                                            </a:solidFill>
                                            <a:latin typeface="Cambria Math" panose="02040503050406030204" pitchFamily="18" charset="0"/>
                                            <a:cs typeface="Calibri"/>
                                          </a:rPr>
                                        </m:ctrlPr>
                                      </m:sSupPr>
                                      <m:e>
                                        <m:sSub>
                                          <m:sSubPr>
                                            <m:ctrlPr>
                                              <a:rPr lang="en-US" sz="2000" b="0" i="1" smtClean="0">
                                                <a:solidFill>
                                                  <a:srgbClr val="000000"/>
                                                </a:solidFill>
                                                <a:latin typeface="Cambria Math" panose="02040503050406030204" pitchFamily="18" charset="0"/>
                                                <a:cs typeface="Calibri"/>
                                              </a:rPr>
                                            </m:ctrlPr>
                                          </m:sSubPr>
                                          <m:e>
                                            <m:r>
                                              <a:rPr lang="en-US" sz="2000" b="0" i="1" smtClean="0">
                                                <a:solidFill>
                                                  <a:srgbClr val="000000"/>
                                                </a:solidFill>
                                                <a:latin typeface="Cambria Math" panose="02040503050406030204" pitchFamily="18" charset="0"/>
                                                <a:cs typeface="Calibri"/>
                                              </a:rPr>
                                              <m:t>𝑥</m:t>
                                            </m:r>
                                          </m:e>
                                          <m:sub>
                                            <m:r>
                                              <a:rPr lang="en-US" sz="2000" b="0" i="1" smtClean="0">
                                                <a:solidFill>
                                                  <a:srgbClr val="000000"/>
                                                </a:solidFill>
                                                <a:latin typeface="Cambria Math" panose="02040503050406030204" pitchFamily="18" charset="0"/>
                                                <a:cs typeface="Calibri"/>
                                              </a:rPr>
                                              <m:t>𝑖</m:t>
                                            </m:r>
                                          </m:sub>
                                        </m:sSub>
                                      </m:e>
                                      <m:sup>
                                        <m:r>
                                          <a:rPr lang="en-US" sz="2000" b="0" i="1" smtClean="0">
                                            <a:solidFill>
                                              <a:srgbClr val="000000"/>
                                            </a:solidFill>
                                            <a:latin typeface="Cambria Math" panose="02040503050406030204" pitchFamily="18" charset="0"/>
                                            <a:cs typeface="Calibri"/>
                                          </a:rPr>
                                          <m:t>2</m:t>
                                        </m:r>
                                      </m:sup>
                                    </m:sSup>
                                  </m:e>
                                </m:nary>
                                <m:r>
                                  <m:rPr>
                                    <m:nor/>
                                  </m:rPr>
                                  <a:rPr lang="en-US" sz="2000" dirty="0"/>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1</m:t>
                                    </m:r>
                                  </m:num>
                                  <m:den>
                                    <m:r>
                                      <a:rPr lang="en-US" sz="2000" b="0" i="1" smtClean="0">
                                        <a:solidFill>
                                          <a:srgbClr val="000000"/>
                                        </a:solidFill>
                                        <a:latin typeface="Cambria Math" panose="02040503050406030204" pitchFamily="18" charset="0"/>
                                        <a:cs typeface="Calibri"/>
                                      </a:rPr>
                                      <m:t>𝑛</m:t>
                                    </m:r>
                                  </m:den>
                                </m:f>
                                <m:r>
                                  <m:rPr>
                                    <m:nor/>
                                  </m:rPr>
                                  <a:rPr lang="en-US" sz="2000" dirty="0"/>
                                  <m:t> </m:t>
                                </m:r>
                              </m:e>
                            </m:mr>
                          </m:m>
                        </m:e>
                      </m:d>
                    </m:oMath>
                  </m:oMathPara>
                </a14:m>
                <a:endParaRPr lang="en-US" sz="2000" dirty="0"/>
              </a:p>
              <a:p>
                <a:pPr algn="just" rtl="0"/>
                <a:endParaRPr lang="en-US" sz="2000" dirty="0"/>
              </a:p>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𝑆𝑡𝑑𝑒𝑟𝑟</m:t>
                        </m:r>
                      </m:e>
                      <m:sup>
                        <m:r>
                          <a:rPr lang="en-US" sz="2000" b="0" i="1" smtClean="0">
                            <a:solidFill>
                              <a:srgbClr val="000000"/>
                            </a:solidFill>
                            <a:latin typeface="Cambria Math" panose="02040503050406030204" pitchFamily="18" charset="0"/>
                            <a:cs typeface="Calibri"/>
                          </a:rPr>
                          <m:t>2</m:t>
                        </m:r>
                      </m:sup>
                    </m:sSup>
                    <m:r>
                      <a:rPr lang="en-US" sz="2000" b="0" i="1" smtClean="0">
                        <a:solidFill>
                          <a:srgbClr val="000000"/>
                        </a:solidFill>
                        <a:latin typeface="Cambria Math" panose="02040503050406030204" pitchFamily="18" charset="0"/>
                        <a:cs typeface="Calibri"/>
                      </a:rPr>
                      <m:t>=</m:t>
                    </m:r>
                    <m:nary>
                      <m:naryPr>
                        <m:chr m:val="∑"/>
                        <m:ctrlPr>
                          <a:rPr lang="en-US" sz="2000" b="0" i="1" smtClean="0">
                            <a:solidFill>
                              <a:srgbClr val="000000"/>
                            </a:solidFill>
                            <a:latin typeface="Cambria Math" panose="02040503050406030204" pitchFamily="18" charset="0"/>
                            <a:cs typeface="Calibri"/>
                          </a:rPr>
                        </m:ctrlPr>
                      </m:naryPr>
                      <m:sub>
                        <m:r>
                          <m:rPr>
                            <m:brk m:alnAt="23"/>
                          </m:rPr>
                          <a:rPr lang="en-US" sz="2000" b="0" i="1" smtClean="0">
                            <a:solidFill>
                              <a:srgbClr val="000000"/>
                            </a:solidFill>
                            <a:latin typeface="Cambria Math" panose="02040503050406030204" pitchFamily="18" charset="0"/>
                            <a:cs typeface="Calibri"/>
                          </a:rPr>
                          <m:t>𝑖</m:t>
                        </m:r>
                        <m:r>
                          <a:rPr lang="en-US" sz="2000" b="0" i="1" smtClean="0">
                            <a:solidFill>
                              <a:srgbClr val="000000"/>
                            </a:solidFill>
                            <a:latin typeface="Cambria Math" panose="02040503050406030204" pitchFamily="18" charset="0"/>
                            <a:cs typeface="Calibri"/>
                          </a:rPr>
                          <m:t>=</m:t>
                        </m:r>
                        <m:r>
                          <m:rPr>
                            <m:brk m:alnAt="23"/>
                          </m:rPr>
                          <a:rPr lang="en-US" sz="2000" b="0" i="1" smtClean="0">
                            <a:solidFill>
                              <a:srgbClr val="000000"/>
                            </a:solidFill>
                            <a:latin typeface="Cambria Math" panose="02040503050406030204" pitchFamily="18" charset="0"/>
                            <a:cs typeface="Calibri"/>
                          </a:rPr>
                          <m:t>1</m:t>
                        </m:r>
                      </m:sub>
                      <m:sup>
                        <m:r>
                          <a:rPr lang="en-US" sz="2000" b="0" i="1" smtClean="0">
                            <a:solidFill>
                              <a:srgbClr val="000000"/>
                            </a:solidFill>
                            <a:latin typeface="Cambria Math" panose="02040503050406030204" pitchFamily="18" charset="0"/>
                            <a:cs typeface="Calibri"/>
                          </a:rPr>
                          <m:t>𝑛</m:t>
                        </m:r>
                      </m:sup>
                      <m:e>
                        <m:r>
                          <a:rPr lang="en-US" sz="2000" b="0" i="1" smtClean="0">
                            <a:solidFill>
                              <a:srgbClr val="000000"/>
                            </a:solidFill>
                            <a:latin typeface="Cambria Math" panose="02040503050406030204" pitchFamily="18" charset="0"/>
                            <a:cs typeface="Calibri"/>
                          </a:rPr>
                          <m:t>(</m:t>
                        </m:r>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𝑠</m:t>
                            </m:r>
                          </m:e>
                          <m:sup>
                            <m:r>
                              <a:rPr lang="en-US" sz="2000" b="0" i="1" smtClean="0">
                                <a:solidFill>
                                  <a:srgbClr val="000000"/>
                                </a:solidFill>
                                <a:latin typeface="Cambria Math" panose="02040503050406030204" pitchFamily="18" charset="0"/>
                                <a:cs typeface="Calibri"/>
                              </a:rPr>
                              <m:t>2</m:t>
                            </m:r>
                          </m:sup>
                        </m:sSup>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1</m:t>
                                </m:r>
                              </m:num>
                              <m:den>
                                <m:r>
                                  <a:rPr lang="en-US" sz="2000" b="0" i="1" smtClean="0">
                                    <a:solidFill>
                                      <a:srgbClr val="000000"/>
                                    </a:solidFill>
                                    <a:latin typeface="Cambria Math" panose="02040503050406030204" pitchFamily="18" charset="0"/>
                                    <a:cs typeface="Calibri"/>
                                  </a:rPr>
                                  <m:t>𝑛</m:t>
                                </m:r>
                              </m:den>
                            </m:f>
                            <m:r>
                              <a:rPr lang="en-US" sz="2000" b="0" i="1" smtClean="0">
                                <a:solidFill>
                                  <a:srgbClr val="000000"/>
                                </a:solidFill>
                                <a:latin typeface="Cambria Math" panose="02040503050406030204" pitchFamily="18" charset="0"/>
                                <a:cs typeface="Calibri"/>
                              </a:rPr>
                              <m:t>)</m:t>
                            </m:r>
                          </m:e>
                          <m:sup>
                            <m:r>
                              <a:rPr lang="en-US" sz="2000" b="0" i="1" smtClean="0">
                                <a:solidFill>
                                  <a:srgbClr val="000000"/>
                                </a:solidFill>
                                <a:latin typeface="Cambria Math" panose="02040503050406030204" pitchFamily="18" charset="0"/>
                                <a:cs typeface="Calibri"/>
                              </a:rPr>
                              <m:t>2</m:t>
                            </m:r>
                          </m:sup>
                        </m:sSup>
                      </m:e>
                    </m:nary>
                  </m:oMath>
                </a14:m>
                <a:r>
                  <a:rPr lang="en-US" sz="2000" b="0" dirty="0">
                    <a:solidFill>
                      <a:srgbClr val="000000"/>
                    </a:solidFill>
                    <a:cs typeface="Calibri"/>
                  </a:rPr>
                  <a:t>)=</a:t>
                </a:r>
                <a14:m>
                  <m:oMath xmlns:m="http://schemas.openxmlformats.org/officeDocument/2006/math">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𝑠</m:t>
                        </m:r>
                      </m:e>
                      <m:sup>
                        <m:r>
                          <a:rPr lang="en-US" sz="2000" b="0" i="1" smtClean="0">
                            <a:solidFill>
                              <a:srgbClr val="000000"/>
                            </a:solidFill>
                            <a:latin typeface="Cambria Math" panose="02040503050406030204" pitchFamily="18" charset="0"/>
                            <a:cs typeface="Calibri"/>
                          </a:rPr>
                          <m:t>2</m:t>
                        </m:r>
                      </m:sup>
                    </m:sSup>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𝑛</m:t>
                        </m:r>
                      </m:num>
                      <m:den>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𝑛</m:t>
                            </m:r>
                          </m:e>
                          <m:sup>
                            <m:r>
                              <a:rPr lang="en-US" sz="2000" b="0" i="1" smtClean="0">
                                <a:solidFill>
                                  <a:srgbClr val="000000"/>
                                </a:solidFill>
                                <a:latin typeface="Cambria Math" panose="02040503050406030204" pitchFamily="18" charset="0"/>
                                <a:cs typeface="Calibri"/>
                              </a:rPr>
                              <m:t>2</m:t>
                            </m:r>
                          </m:sup>
                        </m:sSup>
                      </m:den>
                    </m:f>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sSup>
                          <m:sSupPr>
                            <m:ctrlPr>
                              <a:rPr lang="en-US" sz="2000" b="0" i="1" smtClean="0">
                                <a:solidFill>
                                  <a:srgbClr val="000000"/>
                                </a:solidFill>
                                <a:latin typeface="Cambria Math" panose="02040503050406030204" pitchFamily="18" charset="0"/>
                                <a:cs typeface="Calibri"/>
                              </a:rPr>
                            </m:ctrlPr>
                          </m:sSupPr>
                          <m:e>
                            <m:r>
                              <a:rPr lang="en-US" sz="2000" b="0" i="1" smtClean="0">
                                <a:solidFill>
                                  <a:srgbClr val="000000"/>
                                </a:solidFill>
                                <a:latin typeface="Cambria Math" panose="02040503050406030204" pitchFamily="18" charset="0"/>
                                <a:cs typeface="Calibri"/>
                              </a:rPr>
                              <m:t>𝑠</m:t>
                            </m:r>
                          </m:e>
                          <m:sup>
                            <m:r>
                              <a:rPr lang="en-US" sz="2000" b="0" i="1" smtClean="0">
                                <a:solidFill>
                                  <a:srgbClr val="000000"/>
                                </a:solidFill>
                                <a:latin typeface="Cambria Math" panose="02040503050406030204" pitchFamily="18" charset="0"/>
                                <a:cs typeface="Calibri"/>
                              </a:rPr>
                              <m:t>2</m:t>
                            </m:r>
                          </m:sup>
                        </m:sSup>
                      </m:num>
                      <m:den>
                        <m:r>
                          <a:rPr lang="en-US" sz="2000" b="0" i="1" smtClean="0">
                            <a:solidFill>
                              <a:srgbClr val="000000"/>
                            </a:solidFill>
                            <a:latin typeface="Cambria Math" panose="02040503050406030204" pitchFamily="18" charset="0"/>
                            <a:cs typeface="Calibri"/>
                          </a:rPr>
                          <m:t>𝑛</m:t>
                        </m:r>
                      </m:den>
                    </m:f>
                  </m:oMath>
                </a14:m>
                <a:endParaRPr lang="en-US" sz="2000" b="0" dirty="0">
                  <a:solidFill>
                    <a:srgbClr val="000000"/>
                  </a:solidFill>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b="0" i="1" smtClean="0">
                          <a:solidFill>
                            <a:srgbClr val="000000"/>
                          </a:solidFill>
                          <a:latin typeface="Cambria Math" panose="02040503050406030204" pitchFamily="18" charset="0"/>
                          <a:cs typeface="Calibri"/>
                        </a:rPr>
                        <m:t>𝑆𝑡𝑑𝑒𝑟𝑟</m:t>
                      </m:r>
                      <m:r>
                        <a:rPr lang="en-US" sz="2000" b="0" i="1" smtClean="0">
                          <a:solidFill>
                            <a:srgbClr val="000000"/>
                          </a:solidFill>
                          <a:latin typeface="Cambria Math" panose="02040503050406030204" pitchFamily="18" charset="0"/>
                          <a:cs typeface="Calibri"/>
                        </a:rPr>
                        <m:t>=</m:t>
                      </m:r>
                      <m:f>
                        <m:fPr>
                          <m:ctrlPr>
                            <a:rPr lang="en-US" sz="2000" b="0" i="1" smtClean="0">
                              <a:solidFill>
                                <a:srgbClr val="000000"/>
                              </a:solidFill>
                              <a:latin typeface="Cambria Math" panose="02040503050406030204" pitchFamily="18" charset="0"/>
                              <a:cs typeface="Calibri"/>
                            </a:rPr>
                          </m:ctrlPr>
                        </m:fPr>
                        <m:num>
                          <m:r>
                            <a:rPr lang="en-US" sz="2000" b="0" i="1" smtClean="0">
                              <a:solidFill>
                                <a:srgbClr val="000000"/>
                              </a:solidFill>
                              <a:latin typeface="Cambria Math" panose="02040503050406030204" pitchFamily="18" charset="0"/>
                              <a:cs typeface="Calibri"/>
                            </a:rPr>
                            <m:t>𝑠</m:t>
                          </m:r>
                        </m:num>
                        <m:den>
                          <m:rad>
                            <m:radPr>
                              <m:degHide m:val="on"/>
                              <m:ctrlPr>
                                <a:rPr lang="en-US" sz="2000" b="0" i="1" smtClean="0">
                                  <a:solidFill>
                                    <a:srgbClr val="000000"/>
                                  </a:solidFill>
                                  <a:latin typeface="Cambria Math" panose="02040503050406030204" pitchFamily="18" charset="0"/>
                                  <a:cs typeface="Calibri"/>
                                </a:rPr>
                              </m:ctrlPr>
                            </m:radPr>
                            <m:deg/>
                            <m:e>
                              <m:r>
                                <a:rPr lang="en-US" sz="2000" b="0" i="1" smtClean="0">
                                  <a:solidFill>
                                    <a:srgbClr val="000000"/>
                                  </a:solidFill>
                                  <a:latin typeface="Cambria Math" panose="02040503050406030204" pitchFamily="18" charset="0"/>
                                  <a:cs typeface="Calibri"/>
                                </a:rPr>
                                <m:t>𝑛</m:t>
                              </m:r>
                            </m:e>
                          </m:rad>
                        </m:den>
                      </m:f>
                    </m:oMath>
                  </m:oMathPara>
                </a14:m>
                <a:endParaRPr lang="en-US" sz="2000" b="0" dirty="0">
                  <a:solidFill>
                    <a:srgbClr val="000000"/>
                  </a:solidFill>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b="0" dirty="0">
                  <a:solidFill>
                    <a:srgbClr val="000000"/>
                  </a:solidFill>
                  <a:cs typeface="Calibri"/>
                </a:endParaRPr>
              </a:p>
              <a:p>
                <a:pPr algn="just" rtl="0"/>
                <a:r>
                  <a:rPr lang="en-US" dirty="0"/>
                  <a:t>https://www.planetofbits.com/statistics/standard-error-variance-of-mean-derivation/</a:t>
                </a:r>
              </a:p>
              <a:p>
                <a:pPr algn="just" rtl="0"/>
                <a:endParaRPr lang="en-IL" dirty="0"/>
              </a:p>
            </p:txBody>
          </p:sp>
        </mc:Choice>
        <mc:Fallback xmlns="">
          <p:sp>
            <p:nvSpPr>
              <p:cNvPr id="3" name="מציין מיקום של הערות 2"/>
              <p:cNvSpPr>
                <a:spLocks noGrp="1"/>
              </p:cNvSpPr>
              <p:nvPr>
                <p:ph type="body" idx="1"/>
              </p:nvPr>
            </p:nvSpPr>
            <p:spPr/>
            <p:txBody>
              <a:bodyPr/>
              <a:lstStyle/>
              <a:p>
                <a:pPr algn="just" rtl="0"/>
                <a:r>
                  <a:rPr lang="en-US" sz="2000" b="0" i="0">
                    <a:solidFill>
                      <a:srgbClr val="000000"/>
                    </a:solidFill>
                    <a:latin typeface="Cambria Math" panose="02040503050406030204" pitchFamily="18" charset="0"/>
                    <a:cs typeface="Calibri"/>
                  </a:rPr>
                  <a:t>〖𝑆𝑡𝑑𝑒𝑟𝑟〗^2=∑_(𝑖=1)^𝑛▒〖〖(𝑠_𝑖〗^2 〖((𝜕𝑥 ̅)/(𝜕𝑥_𝑖 ))〗^2 〗)</a:t>
                </a:r>
                <a:endParaRPr lang="en-US" sz="2000" b="0" dirty="0">
                  <a:solidFill>
                    <a:srgbClr val="000000"/>
                  </a:solidFill>
                  <a:cs typeface="Calibri"/>
                </a:endParaRPr>
              </a:p>
              <a:p>
                <a:pPr algn="just" rtl="0"/>
                <a:endParaRPr lang="en-US" sz="2000" dirty="0"/>
              </a:p>
              <a:p>
                <a:pPr algn="just" rtl="0"/>
                <a:r>
                  <a:rPr lang="en-US" sz="2000" i="0">
                    <a:latin typeface="Cambria Math" panose="02040503050406030204" pitchFamily="18" charset="0"/>
                  </a:rPr>
                  <a:t>{■8(</a:t>
                </a:r>
                <a:r>
                  <a:rPr lang="en-US" sz="2000" b="0" i="0">
                    <a:solidFill>
                      <a:srgbClr val="000000"/>
                    </a:solidFill>
                    <a:latin typeface="Cambria Math" panose="02040503050406030204" pitchFamily="18" charset="0"/>
                  </a:rPr>
                  <a:t>〖</a:t>
                </a:r>
                <a:r>
                  <a:rPr lang="en-US" sz="2000" b="0" i="0">
                    <a:solidFill>
                      <a:srgbClr val="000000"/>
                    </a:solidFill>
                    <a:latin typeface="Cambria Math" panose="02040503050406030204" pitchFamily="18" charset="0"/>
                    <a:cs typeface="Calibri"/>
                  </a:rPr>
                  <a:t>𝑠_𝑖〗^2=𝑠^2@(𝜕𝑥 ̅)/(𝜕𝑥_𝑖 )=𝜕/(𝜕𝑥_𝑖 )(1/𝑛 ∑_(𝑖=1)^𝑛▒〖𝑥_𝑖〗^2 </a:t>
                </a:r>
                <a:r>
                  <a:rPr lang="en-US" sz="2000" b="0" i="0" dirty="0">
                    <a:solidFill>
                      <a:srgbClr val="000000"/>
                    </a:solidFill>
                    <a:latin typeface="Cambria Math" panose="02040503050406030204" pitchFamily="18" charset="0"/>
                    <a:cs typeface="Calibri"/>
                  </a:rPr>
                  <a:t> "</a:t>
                </a:r>
                <a:r>
                  <a:rPr lang="en-US" sz="2000" i="0" dirty="0"/>
                  <a:t>)=</a:t>
                </a:r>
                <a:r>
                  <a:rPr lang="en-US" sz="2000" b="0" i="0">
                    <a:solidFill>
                      <a:srgbClr val="000000"/>
                    </a:solidFill>
                    <a:latin typeface="Cambria Math" panose="02040503050406030204" pitchFamily="18" charset="0"/>
                  </a:rPr>
                  <a:t>"  </a:t>
                </a:r>
                <a:r>
                  <a:rPr lang="en-US" sz="2000" b="0" i="0">
                    <a:solidFill>
                      <a:srgbClr val="000000"/>
                    </a:solidFill>
                    <a:latin typeface="Cambria Math" panose="02040503050406030204" pitchFamily="18" charset="0"/>
                    <a:cs typeface="Calibri"/>
                  </a:rPr>
                  <a:t>1/𝑛</a:t>
                </a:r>
                <a:r>
                  <a:rPr lang="en-US" sz="2000" b="0" i="0" dirty="0">
                    <a:solidFill>
                      <a:srgbClr val="000000"/>
                    </a:solidFill>
                    <a:latin typeface="Cambria Math" panose="02040503050406030204" pitchFamily="18" charset="0"/>
                    <a:cs typeface="Calibri"/>
                  </a:rPr>
                  <a:t> "</a:t>
                </a:r>
                <a:r>
                  <a:rPr lang="en-US" sz="2000" i="0" dirty="0"/>
                  <a:t> </a:t>
                </a:r>
                <a:r>
                  <a:rPr lang="en-US" sz="2000" i="0">
                    <a:latin typeface="Cambria Math" panose="02040503050406030204" pitchFamily="18" charset="0"/>
                  </a:rPr>
                  <a:t>" )┤</a:t>
                </a:r>
                <a:endParaRPr lang="en-US" sz="2000" dirty="0"/>
              </a:p>
              <a:p>
                <a:pPr algn="just" rtl="0"/>
                <a:endParaRPr lang="en-US" sz="20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i="0">
                    <a:solidFill>
                      <a:srgbClr val="000000"/>
                    </a:solidFill>
                    <a:latin typeface="Cambria Math" panose="02040503050406030204" pitchFamily="18" charset="0"/>
                    <a:cs typeface="Calibri"/>
                  </a:rPr>
                  <a:t>〖𝑆𝑡𝑑𝑒𝑟𝑟〗^2=∑_(𝑖=1)^𝑛▒〖(𝑠^2 〖(1/𝑛)〗^2 〗</a:t>
                </a:r>
                <a:r>
                  <a:rPr lang="en-US" sz="2000" b="0" dirty="0">
                    <a:solidFill>
                      <a:srgbClr val="000000"/>
                    </a:solidFill>
                    <a:cs typeface="Calibri"/>
                  </a:rPr>
                  <a:t>)=</a:t>
                </a:r>
                <a:r>
                  <a:rPr lang="en-US" sz="2000" b="0" i="0">
                    <a:solidFill>
                      <a:srgbClr val="000000"/>
                    </a:solidFill>
                    <a:latin typeface="Cambria Math" panose="02040503050406030204" pitchFamily="18" charset="0"/>
                    <a:cs typeface="Calibri"/>
                  </a:rPr>
                  <a:t>𝑠^2  𝑛/𝑛^2 =𝑠^2/𝑛</a:t>
                </a:r>
                <a:endParaRPr lang="en-US" sz="2000" b="0" dirty="0">
                  <a:solidFill>
                    <a:srgbClr val="000000"/>
                  </a:solidFill>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0" i="0">
                    <a:solidFill>
                      <a:srgbClr val="000000"/>
                    </a:solidFill>
                    <a:latin typeface="Cambria Math" panose="02040503050406030204" pitchFamily="18" charset="0"/>
                    <a:cs typeface="Calibri"/>
                  </a:rPr>
                  <a:t>𝑆𝑡𝑑𝑒𝑟𝑟=𝑠/√𝑛</a:t>
                </a:r>
                <a:endParaRPr lang="en-US" sz="2000" b="0" dirty="0">
                  <a:solidFill>
                    <a:srgbClr val="000000"/>
                  </a:solidFill>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b="0" dirty="0">
                  <a:solidFill>
                    <a:srgbClr val="000000"/>
                  </a:solidFill>
                  <a:cs typeface="Calibri"/>
                </a:endParaRPr>
              </a:p>
              <a:p>
                <a:pPr algn="just" rtl="0"/>
                <a:endParaRPr lang="en-IL" dirty="0"/>
              </a:p>
            </p:txBody>
          </p:sp>
        </mc:Fallback>
      </mc:AlternateContent>
      <p:sp>
        <p:nvSpPr>
          <p:cNvPr id="4" name="מציין מיקום של מספר שקופית 3"/>
          <p:cNvSpPr>
            <a:spLocks noGrp="1"/>
          </p:cNvSpPr>
          <p:nvPr>
            <p:ph type="sldNum" sz="quarter" idx="5"/>
          </p:nvPr>
        </p:nvSpPr>
        <p:spPr/>
        <p:txBody>
          <a:bodyPr/>
          <a:lstStyle/>
          <a:p>
            <a:fld id="{C61C53C8-F839-4C79-B833-955D92D3F22D}" type="slidenum">
              <a:rPr lang="en-IL" smtClean="0"/>
              <a:t>10</a:t>
            </a:fld>
            <a:endParaRPr lang="en-IL"/>
          </a:p>
        </p:txBody>
      </p:sp>
    </p:spTree>
    <p:extLst>
      <p:ext uri="{BB962C8B-B14F-4D97-AF65-F5344CB8AC3E}">
        <p14:creationId xmlns:p14="http://schemas.microsoft.com/office/powerpoint/2010/main" val="4033409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למשתנים אקראיים יש הסתברות להיות בערכים שונים בכל מדידה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למשתנים קטגוריים, הסתברות שונה לכל קטגוריה – </a:t>
            </a:r>
            <a:r>
              <a:rPr lang="he-IL" dirty="0" err="1"/>
              <a:t>סכ"ה</a:t>
            </a:r>
            <a:r>
              <a:rPr lang="he-IL" dirty="0"/>
              <a:t> ההסתברויות 1</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הסתברות כללית:</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- 35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- 39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AB- 7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AB	O+A+B+AB = 100%</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A	O+A = 74%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B	O+B = 54%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O	O = 35%</a:t>
            </a:r>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en-IL" dirty="0"/>
          </a:p>
          <a:p>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11</a:t>
            </a:fld>
            <a:endParaRPr lang="en-IL"/>
          </a:p>
        </p:txBody>
      </p:sp>
    </p:spTree>
    <p:extLst>
      <p:ext uri="{BB962C8B-B14F-4D97-AF65-F5344CB8AC3E}">
        <p14:creationId xmlns:p14="http://schemas.microsoft.com/office/powerpoint/2010/main" val="281064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למשתנים אקראיים דיסקרטיים, כגון תאים של </a:t>
            </a:r>
            <a:r>
              <a:rPr lang="he-IL" dirty="0" err="1"/>
              <a:t>הסטוגרמה</a:t>
            </a:r>
            <a:r>
              <a:rPr lang="he-IL" dirty="0"/>
              <a:t> (מספרים שלמים למשל) הסברות סופית</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12</a:t>
            </a:fld>
            <a:endParaRPr lang="en-IL"/>
          </a:p>
        </p:txBody>
      </p:sp>
    </p:spTree>
    <p:extLst>
      <p:ext uri="{BB962C8B-B14F-4D97-AF65-F5344CB8AC3E}">
        <p14:creationId xmlns:p14="http://schemas.microsoft.com/office/powerpoint/2010/main" val="278127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13</a:t>
            </a:fld>
            <a:endParaRPr lang="en-IL"/>
          </a:p>
        </p:txBody>
      </p:sp>
    </p:spTree>
    <p:extLst>
      <p:ext uri="{BB962C8B-B14F-4D97-AF65-F5344CB8AC3E}">
        <p14:creationId xmlns:p14="http://schemas.microsoft.com/office/powerpoint/2010/main" val="269223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2800" b="0" i="0" dirty="0">
                <a:solidFill>
                  <a:srgbClr val="202122"/>
                </a:solidFill>
                <a:effectLst/>
                <a:latin typeface="Arial" panose="020B0604020202020204" pitchFamily="34" charset="0"/>
              </a:rPr>
              <a:t>In general, if the </a:t>
            </a:r>
            <a:r>
              <a:rPr lang="en-US" sz="2800" b="0" i="0" u="none" strike="noStrike" dirty="0">
                <a:solidFill>
                  <a:srgbClr val="0B0080"/>
                </a:solidFill>
                <a:effectLst/>
                <a:latin typeface="Arial" panose="020B0604020202020204" pitchFamily="34" charset="0"/>
                <a:hlinkClick r:id="rId3" tooltip="Random variable"/>
              </a:rPr>
              <a:t>random variable</a:t>
            </a:r>
            <a:r>
              <a:rPr lang="en-US" sz="2800" b="0" i="0" dirty="0">
                <a:solidFill>
                  <a:srgbClr val="202122"/>
                </a:solidFill>
                <a:effectLst/>
                <a:latin typeface="Arial" panose="020B0604020202020204" pitchFamily="34" charset="0"/>
              </a:rPr>
              <a:t> </a:t>
            </a:r>
            <a:r>
              <a:rPr lang="en-US" sz="2800" b="0" i="1" dirty="0">
                <a:solidFill>
                  <a:srgbClr val="202122"/>
                </a:solidFill>
                <a:effectLst/>
                <a:latin typeface="Arial" panose="020B0604020202020204" pitchFamily="34" charset="0"/>
              </a:rPr>
              <a:t>X</a:t>
            </a:r>
            <a:r>
              <a:rPr lang="en-US" sz="2800" b="0" i="0" dirty="0">
                <a:solidFill>
                  <a:srgbClr val="202122"/>
                </a:solidFill>
                <a:effectLst/>
                <a:latin typeface="Arial" panose="020B0604020202020204" pitchFamily="34" charset="0"/>
              </a:rPr>
              <a:t> follows the binomial distribution with parameters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a:t>
            </a:r>
            <a:r>
              <a:rPr lang="en-US" sz="2800" b="0" i="0" u="none" strike="noStrike" dirty="0">
                <a:solidFill>
                  <a:srgbClr val="0B0080"/>
                </a:solidFill>
                <a:effectLst/>
                <a:latin typeface="Arial" panose="020B0604020202020204" pitchFamily="34" charset="0"/>
                <a:hlinkClick r:id="rId4" tooltip="∈"/>
              </a:rPr>
              <a:t>∈</a:t>
            </a:r>
            <a:r>
              <a:rPr lang="en-US" sz="2800" b="0" i="0" dirty="0">
                <a:solidFill>
                  <a:srgbClr val="202122"/>
                </a:solidFill>
                <a:effectLst/>
                <a:latin typeface="Arial" panose="020B0604020202020204" pitchFamily="34" charset="0"/>
              </a:rPr>
              <a:t> </a:t>
            </a:r>
            <a:r>
              <a:rPr lang="en-US" sz="2800" b="0" i="0" u="none" strike="noStrike" dirty="0">
                <a:solidFill>
                  <a:srgbClr val="0B0080"/>
                </a:solidFill>
                <a:effectLst/>
                <a:latin typeface="Arial" panose="020B0604020202020204" pitchFamily="34" charset="0"/>
                <a:hlinkClick r:id="rId5" tooltip="Natural number"/>
              </a:rPr>
              <a:t>ℕ</a:t>
            </a:r>
            <a:r>
              <a:rPr lang="en-US" sz="2800" b="0" i="0" dirty="0">
                <a:solidFill>
                  <a:srgbClr val="202122"/>
                </a:solidFill>
                <a:effectLst/>
                <a:latin typeface="Arial" panose="020B0604020202020204" pitchFamily="34" charset="0"/>
              </a:rPr>
              <a:t> and </a:t>
            </a:r>
            <a:r>
              <a:rPr lang="en-US" sz="2800" b="0" i="1" dirty="0">
                <a:solidFill>
                  <a:srgbClr val="202122"/>
                </a:solidFill>
                <a:effectLst/>
                <a:latin typeface="Arial" panose="020B0604020202020204" pitchFamily="34" charset="0"/>
              </a:rPr>
              <a:t>p</a:t>
            </a:r>
            <a:r>
              <a:rPr lang="en-US" sz="2800" b="0" i="0" dirty="0">
                <a:solidFill>
                  <a:srgbClr val="202122"/>
                </a:solidFill>
                <a:effectLst/>
                <a:latin typeface="Arial" panose="020B0604020202020204" pitchFamily="34" charset="0"/>
              </a:rPr>
              <a:t> ∈ [0,1],</a:t>
            </a:r>
          </a:p>
          <a:p>
            <a:pPr algn="l" rtl="0"/>
            <a:r>
              <a:rPr lang="en-US" sz="2800" b="0" i="0" dirty="0">
                <a:solidFill>
                  <a:srgbClr val="202122"/>
                </a:solidFill>
                <a:effectLst/>
                <a:latin typeface="Arial" panose="020B0604020202020204" pitchFamily="34" charset="0"/>
              </a:rPr>
              <a:t>we write </a:t>
            </a:r>
            <a:r>
              <a:rPr lang="en-US" sz="2800" b="0" i="1" dirty="0">
                <a:solidFill>
                  <a:srgbClr val="202122"/>
                </a:solidFill>
                <a:effectLst/>
                <a:latin typeface="Arial" panose="020B0604020202020204" pitchFamily="34" charset="0"/>
              </a:rPr>
              <a:t>X</a:t>
            </a:r>
            <a:r>
              <a:rPr lang="en-US" sz="2800" b="0" i="0" dirty="0">
                <a:solidFill>
                  <a:srgbClr val="202122"/>
                </a:solidFill>
                <a:effectLst/>
                <a:latin typeface="Arial" panose="020B0604020202020204" pitchFamily="34" charset="0"/>
              </a:rPr>
              <a:t> ~ B(</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a:t>
            </a:r>
            <a:r>
              <a:rPr lang="en-US" sz="2800" b="0" i="1" dirty="0">
                <a:solidFill>
                  <a:srgbClr val="202122"/>
                </a:solidFill>
                <a:effectLst/>
                <a:latin typeface="Arial" panose="020B0604020202020204" pitchFamily="34" charset="0"/>
              </a:rPr>
              <a:t>p</a:t>
            </a:r>
            <a:r>
              <a:rPr lang="en-US" sz="2800" b="0" i="0" dirty="0">
                <a:solidFill>
                  <a:srgbClr val="202122"/>
                </a:solidFill>
                <a:effectLst/>
                <a:latin typeface="Arial" panose="020B0604020202020204" pitchFamily="34" charset="0"/>
              </a:rPr>
              <a:t>). The probability of getting exactly </a:t>
            </a:r>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successes in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independent Bernoulli trials is given by the </a:t>
            </a:r>
            <a:r>
              <a:rPr lang="en-US" sz="2800" b="0" i="0" u="none" strike="noStrike" dirty="0">
                <a:solidFill>
                  <a:srgbClr val="0B0080"/>
                </a:solidFill>
                <a:effectLst/>
                <a:latin typeface="Arial" panose="020B0604020202020204" pitchFamily="34" charset="0"/>
                <a:hlinkClick r:id="rId6" tooltip="Probability mass function"/>
              </a:rPr>
              <a:t>probability mass function</a:t>
            </a:r>
            <a:r>
              <a:rPr lang="en-US" sz="2800" b="0" i="0" dirty="0">
                <a:solidFill>
                  <a:srgbClr val="202122"/>
                </a:solidFill>
                <a:effectLst/>
                <a:latin typeface="Arial" panose="020B0604020202020204" pitchFamily="34" charset="0"/>
              </a:rPr>
              <a:t>:</a:t>
            </a:r>
          </a:p>
          <a:p>
            <a:pPr algn="l" rtl="0"/>
            <a:endParaRPr lang="en-US" sz="2800" b="0" i="0" dirty="0">
              <a:solidFill>
                <a:srgbClr val="202122"/>
              </a:solidFill>
              <a:effectLst/>
              <a:latin typeface="Arial" panose="020B0604020202020204" pitchFamily="34" charset="0"/>
            </a:endParaRPr>
          </a:p>
          <a:p>
            <a:pPr algn="l" rtl="0"/>
            <a:r>
              <a:rPr lang="en-US" sz="2800" dirty="0">
                <a:effectLst/>
              </a:rPr>
              <a:t>f(</a:t>
            </a:r>
            <a:r>
              <a:rPr lang="en-US" sz="2800" dirty="0" err="1">
                <a:effectLst/>
              </a:rPr>
              <a:t>k,n,p</a:t>
            </a:r>
            <a:r>
              <a:rPr lang="en-US" sz="2800" dirty="0">
                <a:effectLst/>
              </a:rPr>
              <a:t>) = </a:t>
            </a:r>
            <a:r>
              <a:rPr lang="en-US" sz="2800" dirty="0" err="1">
                <a:effectLst/>
              </a:rPr>
              <a:t>Pr</a:t>
            </a:r>
            <a:r>
              <a:rPr lang="en-US" sz="2800" dirty="0">
                <a:effectLst/>
              </a:rPr>
              <a:t>(</a:t>
            </a:r>
            <a:r>
              <a:rPr lang="en-US" sz="2800" dirty="0" err="1">
                <a:effectLst/>
              </a:rPr>
              <a:t>k;n,p</a:t>
            </a:r>
            <a:r>
              <a:rPr lang="en-US" sz="2800" dirty="0">
                <a:effectLst/>
              </a:rPr>
              <a:t>) = </a:t>
            </a:r>
            <a:r>
              <a:rPr lang="en-US" sz="2800" dirty="0" err="1">
                <a:effectLst/>
              </a:rPr>
              <a:t>Pr</a:t>
            </a:r>
            <a:r>
              <a:rPr lang="en-US" sz="2800" dirty="0">
                <a:effectLst/>
              </a:rPr>
              <a:t>(X=k) = </a:t>
            </a:r>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n|k}*</a:t>
            </a:r>
            <a:r>
              <a:rPr lang="en-US" sz="2800" dirty="0">
                <a:effectLst/>
              </a:rPr>
              <a:t>p^{k}*(1-p)^{n-k}</a:t>
            </a:r>
          </a:p>
          <a:p>
            <a:pPr algn="l" rtl="0"/>
            <a:r>
              <a:rPr lang="en-US" sz="2800" b="0" i="0" dirty="0">
                <a:solidFill>
                  <a:srgbClr val="202122"/>
                </a:solidFill>
                <a:effectLst/>
                <a:latin typeface="Arial" panose="020B0604020202020204" pitchFamily="34" charset="0"/>
              </a:rPr>
              <a:t>for </a:t>
            </a:r>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 0, 1, 2, ...,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where</a:t>
            </a:r>
          </a:p>
          <a:p>
            <a:pPr algn="l" rtl="0"/>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n|k} </a:t>
            </a:r>
            <a:r>
              <a:rPr lang="en-US" sz="2800" dirty="0">
                <a:effectLst/>
              </a:rPr>
              <a:t>= </a:t>
            </a:r>
            <a:r>
              <a:rPr lang="pt-BR" sz="2800" b="0" i="0" u="none" strike="noStrike" dirty="0">
                <a:solidFill>
                  <a:srgbClr val="000000"/>
                </a:solidFill>
                <a:effectLst/>
                <a:latin typeface="MathJax_Math-italic"/>
              </a:rPr>
              <a:t>n</a:t>
            </a:r>
            <a:r>
              <a:rPr lang="pt-BR" sz="2800" b="0" i="0" u="none" strike="noStrike" dirty="0">
                <a:solidFill>
                  <a:srgbClr val="000000"/>
                </a:solidFill>
                <a:effectLst/>
                <a:latin typeface="MathJax_Main"/>
              </a:rPr>
              <a:t>! / (k! / (</a:t>
            </a:r>
            <a:r>
              <a:rPr lang="pt-BR" sz="2800" b="0" i="0" u="none" strike="noStrike" dirty="0">
                <a:solidFill>
                  <a:srgbClr val="000000"/>
                </a:solidFill>
                <a:effectLst/>
                <a:latin typeface="MathJax_Math-italic"/>
              </a:rPr>
              <a:t>n</a:t>
            </a:r>
            <a:r>
              <a:rPr lang="pt-BR" sz="2800" b="0" i="0" u="none" strike="noStrike" dirty="0">
                <a:solidFill>
                  <a:srgbClr val="000000"/>
                </a:solidFill>
                <a:effectLst/>
                <a:latin typeface="MathJax_Main"/>
              </a:rPr>
              <a:t>−k)!)</a:t>
            </a:r>
          </a:p>
          <a:p>
            <a:pPr algn="l" rtl="0"/>
            <a:endParaRPr lang="pt-BR" sz="2800" b="0" i="0" u="none" strike="noStrike" dirty="0">
              <a:solidFill>
                <a:srgbClr val="000000"/>
              </a:solidFill>
              <a:effectLst/>
              <a:latin typeface="MathJax_Main"/>
            </a:endParaRPr>
          </a:p>
          <a:p>
            <a:pPr algn="l" rtl="0"/>
            <a:r>
              <a:rPr lang="en-US" sz="2800" b="0" i="0" dirty="0">
                <a:solidFill>
                  <a:srgbClr val="202122"/>
                </a:solidFill>
                <a:effectLst/>
                <a:latin typeface="Arial" panose="020B0604020202020204" pitchFamily="34" charset="0"/>
              </a:rPr>
              <a:t>is the </a:t>
            </a:r>
            <a:r>
              <a:rPr lang="en-US" sz="2800" b="0" i="0" u="none" strike="noStrike" dirty="0">
                <a:solidFill>
                  <a:srgbClr val="0B0080"/>
                </a:solidFill>
                <a:effectLst/>
                <a:latin typeface="Arial" panose="020B0604020202020204" pitchFamily="34" charset="0"/>
                <a:hlinkClick r:id="rId7" tooltip="Binomial coefficient"/>
              </a:rPr>
              <a:t>binomial coefficient</a:t>
            </a:r>
            <a:r>
              <a:rPr lang="en-US" sz="2800" b="0" i="0" dirty="0">
                <a:solidFill>
                  <a:srgbClr val="202122"/>
                </a:solidFill>
                <a:effectLst/>
                <a:latin typeface="Arial" panose="020B0604020202020204" pitchFamily="34" charset="0"/>
              </a:rPr>
              <a:t>, hence the name of the distribution.</a:t>
            </a:r>
          </a:p>
          <a:p>
            <a:pPr algn="l" rtl="0"/>
            <a:r>
              <a:rPr lang="en-US" sz="2800" b="0" i="0" dirty="0">
                <a:solidFill>
                  <a:srgbClr val="202122"/>
                </a:solidFill>
                <a:effectLst/>
                <a:latin typeface="Arial" panose="020B0604020202020204" pitchFamily="34" charset="0"/>
              </a:rPr>
              <a:t>The formula can be understood as follows.</a:t>
            </a:r>
          </a:p>
          <a:p>
            <a:pPr algn="l" rtl="0"/>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successes occur with probability </a:t>
            </a:r>
            <a:r>
              <a:rPr lang="en-US" sz="2800" b="0" i="1" dirty="0">
                <a:solidFill>
                  <a:srgbClr val="202122"/>
                </a:solidFill>
                <a:effectLst/>
                <a:latin typeface="Arial" panose="020B0604020202020204" pitchFamily="34" charset="0"/>
              </a:rPr>
              <a:t>p</a:t>
            </a:r>
            <a:r>
              <a:rPr lang="en-US" sz="2800" b="0" i="1" baseline="30000"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and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 </a:t>
            </a:r>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failures occur with probability (1 − </a:t>
            </a:r>
            <a:r>
              <a:rPr lang="en-US" sz="2800" b="0" i="1" dirty="0">
                <a:solidFill>
                  <a:srgbClr val="202122"/>
                </a:solidFill>
                <a:effectLst/>
                <a:latin typeface="Arial" panose="020B0604020202020204" pitchFamily="34" charset="0"/>
              </a:rPr>
              <a:t>p</a:t>
            </a:r>
            <a:r>
              <a:rPr lang="en-US" sz="2800" b="0" i="0" dirty="0">
                <a:solidFill>
                  <a:srgbClr val="202122"/>
                </a:solidFill>
                <a:effectLst/>
                <a:latin typeface="Arial" panose="020B0604020202020204" pitchFamily="34" charset="0"/>
              </a:rPr>
              <a:t>)</a:t>
            </a:r>
            <a:r>
              <a:rPr lang="en-US" sz="2800" b="0" i="1" baseline="30000" dirty="0">
                <a:solidFill>
                  <a:srgbClr val="202122"/>
                </a:solidFill>
                <a:effectLst/>
                <a:latin typeface="Arial" panose="020B0604020202020204" pitchFamily="34" charset="0"/>
              </a:rPr>
              <a:t>n</a:t>
            </a:r>
            <a:r>
              <a:rPr lang="en-US" sz="2800" b="0" i="0" baseline="30000" dirty="0">
                <a:solidFill>
                  <a:srgbClr val="202122"/>
                </a:solidFill>
                <a:effectLst/>
                <a:latin typeface="Arial" panose="020B0604020202020204" pitchFamily="34" charset="0"/>
              </a:rPr>
              <a:t> − </a:t>
            </a:r>
            <a:r>
              <a:rPr lang="en-US" sz="2800" b="0" i="1" baseline="30000"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a:t>
            </a:r>
          </a:p>
          <a:p>
            <a:pPr algn="l" rtl="0"/>
            <a:r>
              <a:rPr lang="en-US" sz="2800" b="0" i="0" dirty="0">
                <a:solidFill>
                  <a:srgbClr val="202122"/>
                </a:solidFill>
                <a:effectLst/>
                <a:latin typeface="Arial" panose="020B0604020202020204" pitchFamily="34" charset="0"/>
              </a:rPr>
              <a:t>However, the </a:t>
            </a:r>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successes can occur anywhere among the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trials, and there are </a:t>
            </a:r>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n|k}</a:t>
            </a:r>
            <a:r>
              <a:rPr lang="en-US" sz="2800" b="0" i="0" dirty="0">
                <a:solidFill>
                  <a:srgbClr val="202122"/>
                </a:solidFill>
                <a:effectLst/>
                <a:latin typeface="Arial" panose="020B0604020202020204" pitchFamily="34" charset="0"/>
              </a:rPr>
              <a:t> different ways of distributing </a:t>
            </a:r>
            <a:r>
              <a:rPr lang="en-US" sz="2800" b="0" i="1" dirty="0">
                <a:solidFill>
                  <a:srgbClr val="202122"/>
                </a:solidFill>
                <a:effectLst/>
                <a:latin typeface="Arial" panose="020B0604020202020204" pitchFamily="34" charset="0"/>
              </a:rPr>
              <a:t>k</a:t>
            </a:r>
            <a:r>
              <a:rPr lang="en-US" sz="2800" b="0" i="0" dirty="0">
                <a:solidFill>
                  <a:srgbClr val="202122"/>
                </a:solidFill>
                <a:effectLst/>
                <a:latin typeface="Arial" panose="020B0604020202020204" pitchFamily="34" charset="0"/>
              </a:rPr>
              <a:t> successes in a sequence of </a:t>
            </a:r>
            <a:r>
              <a:rPr lang="en-US" sz="2800" b="0" i="1" dirty="0">
                <a:solidFill>
                  <a:srgbClr val="202122"/>
                </a:solidFill>
                <a:effectLst/>
                <a:latin typeface="Arial" panose="020B0604020202020204" pitchFamily="34" charset="0"/>
              </a:rPr>
              <a:t>n</a:t>
            </a:r>
            <a:r>
              <a:rPr lang="en-US" sz="2800" b="0" i="0" dirty="0">
                <a:solidFill>
                  <a:srgbClr val="202122"/>
                </a:solidFill>
                <a:effectLst/>
                <a:latin typeface="Arial" panose="020B0604020202020204" pitchFamily="34" charset="0"/>
              </a:rPr>
              <a:t> trials.</a:t>
            </a:r>
            <a:endParaRPr lang="en-US" sz="1800" dirty="0">
              <a:effectLst/>
              <a:latin typeface="Verdana" panose="020B0604030504040204" pitchFamily="34" charset="0"/>
            </a:endParaRPr>
          </a:p>
          <a:p>
            <a:pPr marL="342900" marR="0" indent="0" algn="l" rtl="0">
              <a:spcBef>
                <a:spcPts val="0"/>
              </a:spcBef>
              <a:spcAft>
                <a:spcPts val="0"/>
              </a:spcAft>
              <a:buFontTx/>
              <a:buNone/>
            </a:pPr>
            <a:endParaRPr lang="en-US" sz="1800" dirty="0">
              <a:effectLst/>
              <a:latin typeface="Verdana" panose="020B0604030504040204" pitchFamily="34" charset="0"/>
            </a:endParaRPr>
          </a:p>
          <a:p>
            <a:pPr marL="342900" marR="0" indent="0" algn="l" rtl="0">
              <a:spcBef>
                <a:spcPts val="0"/>
              </a:spcBef>
              <a:spcAft>
                <a:spcPts val="0"/>
              </a:spcAft>
              <a:buFontTx/>
              <a:buNone/>
            </a:pPr>
            <a:r>
              <a:rPr lang="en-US" sz="1800" dirty="0">
                <a:effectLst/>
                <a:latin typeface="Verdana" panose="020B0604030504040204" pitchFamily="34" charset="0"/>
              </a:rPr>
              <a:t>----------------------------------</a:t>
            </a:r>
          </a:p>
          <a:p>
            <a:pPr marL="342900" marR="0" indent="0" algn="l" rtl="0">
              <a:spcBef>
                <a:spcPts val="0"/>
              </a:spcBef>
              <a:spcAft>
                <a:spcPts val="0"/>
              </a:spcAft>
              <a:buFontTx/>
              <a:buNone/>
            </a:pPr>
            <a:endParaRPr lang="en-US" sz="1800" dirty="0">
              <a:effectLst/>
              <a:latin typeface="Verdana" panose="020B0604030504040204" pitchFamily="34" charset="0"/>
            </a:endParaRPr>
          </a:p>
          <a:p>
            <a:pPr marL="342900" marR="0" indent="0" algn="l" rtl="0">
              <a:spcBef>
                <a:spcPts val="0"/>
              </a:spcBef>
              <a:spcAft>
                <a:spcPts val="0"/>
              </a:spcAft>
              <a:buFontTx/>
              <a:buNone/>
            </a:pPr>
            <a:r>
              <a:rPr lang="en-US" sz="1800" dirty="0">
                <a:effectLst/>
                <a:latin typeface="Verdana" panose="020B0604030504040204" pitchFamily="34" charset="0"/>
              </a:rPr>
              <a:t>When the order doesn't matter, it is a </a:t>
            </a:r>
            <a:r>
              <a:rPr lang="en-US" sz="1800" b="1" dirty="0">
                <a:effectLst/>
                <a:latin typeface="Verdana" panose="020B0604030504040204" pitchFamily="34" charset="0"/>
              </a:rPr>
              <a:t>Combination</a:t>
            </a:r>
            <a:r>
              <a:rPr lang="en-US" sz="1800" dirty="0">
                <a:effectLst/>
                <a:latin typeface="Verdana" panose="020B0604030504040204" pitchFamily="34" charset="0"/>
              </a:rPr>
              <a:t>.</a:t>
            </a:r>
          </a:p>
          <a:p>
            <a:pPr marL="628650" marR="0" indent="-285750" algn="l" rtl="0">
              <a:spcBef>
                <a:spcPts val="0"/>
              </a:spcBef>
              <a:spcAft>
                <a:spcPts val="0"/>
              </a:spcAft>
              <a:buFontTx/>
              <a:buChar char="-"/>
            </a:pPr>
            <a:r>
              <a:rPr lang="en-US" sz="1800" dirty="0">
                <a:effectLst/>
                <a:latin typeface="Verdana" panose="020B0604030504040204" pitchFamily="34" charset="0"/>
              </a:rPr>
              <a:t>When the order </a:t>
            </a:r>
            <a:r>
              <a:rPr lang="en-US" sz="1800" b="1" dirty="0">
                <a:effectLst/>
                <a:latin typeface="Verdana" panose="020B0604030504040204" pitchFamily="34" charset="0"/>
              </a:rPr>
              <a:t>does</a:t>
            </a:r>
            <a:r>
              <a:rPr lang="en-US" sz="1800" dirty="0">
                <a:effectLst/>
                <a:latin typeface="Verdana" panose="020B0604030504040204" pitchFamily="34" charset="0"/>
              </a:rPr>
              <a:t> matter it is a </a:t>
            </a:r>
            <a:r>
              <a:rPr lang="en-US" sz="1800" b="1" dirty="0">
                <a:effectLst/>
                <a:latin typeface="Verdana" panose="020B0604030504040204" pitchFamily="34" charset="0"/>
              </a:rPr>
              <a:t>Permutation</a:t>
            </a:r>
            <a:r>
              <a:rPr lang="en-US" sz="1800" dirty="0">
                <a:effectLst/>
                <a:latin typeface="Verdana" panose="020B0604030504040204" pitchFamily="34" charset="0"/>
              </a:rPr>
              <a:t>.</a:t>
            </a:r>
            <a:endParaRPr lang="en-US" sz="1800" dirty="0">
              <a:effectLst/>
              <a:latin typeface="Calibri" panose="020F0502020204030204" pitchFamily="34" charset="0"/>
            </a:endParaRPr>
          </a:p>
          <a:p>
            <a:pPr marL="342900" marR="0" algn="l" rtl="0">
              <a:spcBef>
                <a:spcPts val="0"/>
              </a:spcBef>
              <a:spcAft>
                <a:spcPts val="0"/>
              </a:spcAft>
            </a:pPr>
            <a:r>
              <a:rPr lang="en-US" sz="1800" dirty="0">
                <a:effectLst/>
                <a:latin typeface="Calibri" panose="020F0502020204030204" pitchFamily="34" charset="0"/>
              </a:rPr>
              <a:t> </a:t>
            </a:r>
            <a:r>
              <a:rPr lang="en-US" sz="1800" i="1" dirty="0">
                <a:solidFill>
                  <a:srgbClr val="595959"/>
                </a:solidFill>
                <a:effectLst/>
                <a:latin typeface="Calibri" panose="020F0502020204030204" pitchFamily="34" charset="0"/>
                <a:hlinkClick r:id="rId8"/>
              </a:rPr>
              <a:t>https://www.mathsisfun.com/combinatorics/combinations-permutations.html</a:t>
            </a:r>
            <a:endParaRPr lang="en-IL" sz="1800" dirty="0">
              <a:effectLst/>
              <a:latin typeface="Calibri" panose="020F0502020204030204" pitchFamily="34" charset="0"/>
            </a:endParaRPr>
          </a:p>
          <a:p>
            <a:pPr marL="342900" marR="0" algn="l" rtl="0">
              <a:spcBef>
                <a:spcPts val="0"/>
              </a:spcBef>
              <a:spcAft>
                <a:spcPts val="0"/>
              </a:spcAft>
            </a:pPr>
            <a:r>
              <a:rPr lang="en-US" sz="1800" dirty="0">
                <a:effectLst/>
                <a:latin typeface="Calibri" panose="020F0502020204030204" pitchFamily="34" charset="0"/>
              </a:rPr>
              <a:t> </a:t>
            </a:r>
          </a:p>
          <a:p>
            <a:pPr marL="342900" marR="0" algn="l" rtl="0">
              <a:spcBef>
                <a:spcPts val="0"/>
              </a:spcBef>
              <a:spcAft>
                <a:spcPts val="0"/>
              </a:spcAft>
            </a:pPr>
            <a:r>
              <a:rPr lang="en-US" sz="1800" dirty="0">
                <a:effectLst/>
                <a:latin typeface="Calibri" panose="020F0502020204030204" pitchFamily="34" charset="0"/>
              </a:rPr>
              <a:t>Combinations (</a:t>
            </a:r>
            <a:r>
              <a:rPr lang="he-IL" sz="1800" dirty="0">
                <a:effectLst/>
                <a:latin typeface="Calibri" panose="020F0502020204030204" pitchFamily="34" charset="0"/>
              </a:rPr>
              <a:t>קומבינציות</a:t>
            </a:r>
            <a:r>
              <a:rPr lang="en-US" sz="1800" dirty="0">
                <a:effectLst/>
                <a:latin typeface="Calibri" panose="020F0502020204030204" pitchFamily="34" charset="0"/>
              </a:rPr>
              <a:t>)</a:t>
            </a:r>
          </a:p>
          <a:p>
            <a:pPr marL="342900" marR="0" algn="l" rtl="0">
              <a:spcBef>
                <a:spcPts val="0"/>
              </a:spcBef>
              <a:spcAft>
                <a:spcPts val="0"/>
              </a:spcAft>
            </a:pPr>
            <a:r>
              <a:rPr lang="pt-BR" sz="2800" b="0" i="0" u="none" strike="noStrike" dirty="0">
                <a:solidFill>
                  <a:srgbClr val="000000"/>
                </a:solidFill>
                <a:effectLst/>
                <a:latin typeface="MathJax_Math-italic"/>
              </a:rPr>
              <a:t>C</a:t>
            </a:r>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n</a:t>
            </a:r>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x</a:t>
            </a:r>
            <a:r>
              <a:rPr lang="pt-BR" sz="2800" b="0" i="0" u="none" strike="noStrike" dirty="0">
                <a:solidFill>
                  <a:srgbClr val="000000"/>
                </a:solidFill>
                <a:effectLst/>
                <a:latin typeface="MathJax_Main"/>
              </a:rPr>
              <a:t>) = {</a:t>
            </a:r>
            <a:r>
              <a:rPr lang="pt-BR" sz="2800" b="0" i="0" u="none" strike="noStrike" dirty="0">
                <a:solidFill>
                  <a:srgbClr val="000000"/>
                </a:solidFill>
                <a:effectLst/>
                <a:latin typeface="MathJax_Math-italic"/>
              </a:rPr>
              <a:t>n|x)</a:t>
            </a:r>
            <a:r>
              <a:rPr lang="pt-BR" sz="2800" b="0" i="0" u="none" strike="noStrike" dirty="0">
                <a:solidFill>
                  <a:srgbClr val="000000"/>
                </a:solidFill>
                <a:effectLst/>
                <a:latin typeface="MathJax_Size3"/>
              </a:rPr>
              <a:t> </a:t>
            </a:r>
            <a:r>
              <a:rPr lang="pt-BR" sz="2800" b="0" i="0" u="none" strike="noStrike" dirty="0">
                <a:solidFill>
                  <a:srgbClr val="000000"/>
                </a:solidFill>
                <a:effectLst/>
                <a:latin typeface="MathJax_Main"/>
              </a:rPr>
              <a:t>= </a:t>
            </a:r>
            <a:r>
              <a:rPr lang="pt-BR" sz="2800" b="0" i="0" u="none" strike="noStrike" dirty="0">
                <a:solidFill>
                  <a:srgbClr val="000000"/>
                </a:solidFill>
                <a:effectLst/>
                <a:latin typeface="MathJax_Math-italic"/>
              </a:rPr>
              <a:t>n</a:t>
            </a:r>
            <a:r>
              <a:rPr lang="pt-BR" sz="2800" b="0" i="0" u="none" strike="noStrike" dirty="0">
                <a:solidFill>
                  <a:srgbClr val="000000"/>
                </a:solidFill>
                <a:effectLst/>
                <a:latin typeface="MathJax_Main"/>
              </a:rPr>
              <a:t>! / (</a:t>
            </a:r>
            <a:r>
              <a:rPr lang="pt-BR" sz="2800" b="0" i="0" u="none" strike="noStrike" dirty="0">
                <a:solidFill>
                  <a:srgbClr val="000000"/>
                </a:solidFill>
                <a:effectLst/>
                <a:latin typeface="MathJax_Math-italic"/>
              </a:rPr>
              <a:t>x</a:t>
            </a:r>
            <a:r>
              <a:rPr lang="pt-BR" sz="2800" b="0" i="0" u="none" strike="noStrike" dirty="0">
                <a:solidFill>
                  <a:srgbClr val="000000"/>
                </a:solidFill>
                <a:effectLst/>
                <a:latin typeface="MathJax_Main"/>
              </a:rPr>
              <a:t>! / (</a:t>
            </a:r>
            <a:r>
              <a:rPr lang="pt-BR" sz="2800" b="0" i="0" u="none" strike="noStrike" dirty="0">
                <a:solidFill>
                  <a:srgbClr val="000000"/>
                </a:solidFill>
                <a:effectLst/>
                <a:latin typeface="MathJax_Math-italic"/>
              </a:rPr>
              <a:t>n</a:t>
            </a:r>
            <a:r>
              <a:rPr lang="pt-BR" sz="2800" b="0" i="0" u="none" strike="noStrike" dirty="0">
                <a:solidFill>
                  <a:srgbClr val="000000"/>
                </a:solidFill>
                <a:effectLst/>
                <a:latin typeface="MathJax_Main"/>
              </a:rPr>
              <a:t>−</a:t>
            </a:r>
            <a:r>
              <a:rPr lang="pt-BR" sz="2800" b="0" i="0" u="none" strike="noStrike" dirty="0">
                <a:solidFill>
                  <a:srgbClr val="000000"/>
                </a:solidFill>
                <a:effectLst/>
                <a:latin typeface="MathJax_Math-italic"/>
              </a:rPr>
              <a:t>x</a:t>
            </a:r>
            <a:r>
              <a:rPr lang="pt-BR" sz="2800" b="0" i="0" u="none" strike="noStrike" dirty="0">
                <a:solidFill>
                  <a:srgbClr val="000000"/>
                </a:solidFill>
                <a:effectLst/>
                <a:latin typeface="MathJax_Main"/>
              </a:rPr>
              <a:t>)!)</a:t>
            </a:r>
            <a:endParaRPr lang="en-US" sz="1800" dirty="0">
              <a:effectLst/>
              <a:latin typeface="Calibri" panose="020F0502020204030204" pitchFamily="34" charset="0"/>
            </a:endParaRP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14</a:t>
            </a:fld>
            <a:endParaRPr lang="en-IL"/>
          </a:p>
        </p:txBody>
      </p:sp>
    </p:spTree>
    <p:extLst>
      <p:ext uri="{BB962C8B-B14F-4D97-AF65-F5344CB8AC3E}">
        <p14:creationId xmlns:p14="http://schemas.microsoft.com/office/powerpoint/2010/main" val="5090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 and Variance of Binomial Random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http://www.math.ubc.ca/~feldman/m302/binomial.pdf</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ממוצע ההתפלגות ההצלחות תלוי במכפלה של מספר הניסויים ואחוז הצלחת ניסוי בודד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ווריאנס</a:t>
            </a:r>
            <a:r>
              <a:rPr lang="he-IL" dirty="0"/>
              <a:t> ההתפלגות </a:t>
            </a:r>
            <a:r>
              <a:rPr lang="he-IL"/>
              <a:t>תלויה </a:t>
            </a:r>
            <a:endParaRPr lang="en-US"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15</a:t>
            </a:fld>
            <a:endParaRPr lang="en-IL"/>
          </a:p>
        </p:txBody>
      </p:sp>
    </p:spTree>
    <p:extLst>
      <p:ext uri="{BB962C8B-B14F-4D97-AF65-F5344CB8AC3E}">
        <p14:creationId xmlns:p14="http://schemas.microsoft.com/office/powerpoint/2010/main" val="1178489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err="1"/>
              <a:t>Mue</a:t>
            </a:r>
            <a:r>
              <a:rPr lang="en-US" dirty="0"/>
              <a:t> = n*p = 2</a:t>
            </a:r>
          </a:p>
          <a:p>
            <a:pPr algn="l" rtl="0"/>
            <a:r>
              <a:rPr lang="en-US" dirty="0"/>
              <a:t>Sigma = </a:t>
            </a:r>
            <a:r>
              <a:rPr lang="en-US" dirty="0" err="1"/>
              <a:t>srr</a:t>
            </a:r>
            <a:r>
              <a:rPr lang="en-US" dirty="0"/>
              <a:t>(n*p*Q) = </a:t>
            </a:r>
            <a:r>
              <a:rPr lang="en-US" dirty="0" err="1"/>
              <a:t>sqr</a:t>
            </a:r>
            <a:r>
              <a:rPr lang="en-US" dirty="0"/>
              <a:t>(10*0.2*0.8) = </a:t>
            </a:r>
            <a:r>
              <a:rPr lang="en-US" dirty="0" err="1"/>
              <a:t>sqr</a:t>
            </a:r>
            <a:r>
              <a:rPr lang="en-US" dirty="0"/>
              <a:t>(1.6) = 1.265</a:t>
            </a:r>
            <a:endParaRPr lang="he-IL" dirty="0"/>
          </a:p>
          <a:p>
            <a:pPr algn="l" rtl="0"/>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D1100"/>
                </a:solidFill>
                <a:effectLst/>
                <a:latin typeface="Source Sans Pro" panose="020B0503030403020204" pitchFamily="34" charset="0"/>
              </a:rPr>
              <a:t>Binomial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D1100"/>
                </a:solidFill>
                <a:effectLst/>
                <a:latin typeface="Source Sans Pro" panose="020B0503030403020204" pitchFamily="34" charset="0"/>
              </a:rPr>
              <a:t>https://demonstrations.wolfram.com/BinomialDistribution/</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16</a:t>
            </a:fld>
            <a:endParaRPr lang="en-IL"/>
          </a:p>
        </p:txBody>
      </p:sp>
    </p:spTree>
    <p:extLst>
      <p:ext uri="{BB962C8B-B14F-4D97-AF65-F5344CB8AC3E}">
        <p14:creationId xmlns:p14="http://schemas.microsoft.com/office/powerpoint/2010/main" val="2557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Poisson distribution</a:t>
            </a:r>
          </a:p>
          <a:p>
            <a:pPr algn="l" rtl="0"/>
            <a:r>
              <a:rPr lang="en-US" dirty="0"/>
              <a:t>https://en.wikipedia.org/wiki/Poisson_distribution</a:t>
            </a:r>
          </a:p>
          <a:p>
            <a:pPr algn="l" rtl="0"/>
            <a:endParaRPr lang="en-US" dirty="0"/>
          </a:p>
          <a:p>
            <a:pPr algn="l" rtl="0"/>
            <a:endParaRPr lang="en-US" dirty="0"/>
          </a:p>
          <a:p>
            <a:pPr algn="l" rtl="0"/>
            <a:endParaRPr lang="en-US" dirty="0"/>
          </a:p>
          <a:p>
            <a:pPr algn="l" rtl="0"/>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17</a:t>
            </a:fld>
            <a:endParaRPr lang="en-IL"/>
          </a:p>
        </p:txBody>
      </p:sp>
    </p:spTree>
    <p:extLst>
      <p:ext uri="{BB962C8B-B14F-4D97-AF65-F5344CB8AC3E}">
        <p14:creationId xmlns:p14="http://schemas.microsoft.com/office/powerpoint/2010/main" val="1468394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660099"/>
                </a:solidFill>
                <a:effectLst/>
                <a:latin typeface="arial" panose="020B0604020202020204" pitchFamily="34" charset="0"/>
              </a:rPr>
              <a:t>Deriving the Poisson Distribution from the Binomial distribution</a:t>
            </a:r>
          </a:p>
          <a:p>
            <a:pPr algn="l" rtl="0"/>
            <a:r>
              <a:rPr lang="en-US" dirty="0"/>
              <a:t>https://medium.com/@andrew.chamberlain/deriving-the-poisson-distribution-from-the-binomial-distribution-840cc1668239</a:t>
            </a:r>
          </a:p>
          <a:p>
            <a:pPr algn="l" rtl="0"/>
            <a:endParaRPr lang="en-US" dirty="0"/>
          </a:p>
          <a:p>
            <a:pPr algn="l" rtl="0"/>
            <a:r>
              <a:rPr lang="en-US" b="0" i="0" dirty="0">
                <a:solidFill>
                  <a:srgbClr val="292929"/>
                </a:solidFill>
                <a:effectLst/>
                <a:latin typeface="charter"/>
              </a:rPr>
              <a:t>At first glance, the binomial distribution and the Poisson distribution seem unrelated. But a closer look reveals a pretty interesting relationship.</a:t>
            </a:r>
          </a:p>
          <a:p>
            <a:pPr algn="l" rtl="0"/>
            <a:endParaRPr lang="en-US" b="0" i="0" dirty="0">
              <a:solidFill>
                <a:srgbClr val="292929"/>
              </a:solidFill>
              <a:effectLst/>
              <a:latin typeface="charter"/>
            </a:endParaRPr>
          </a:p>
          <a:p>
            <a:pPr algn="l" rtl="0"/>
            <a:r>
              <a:rPr lang="en-US" b="0" i="0" dirty="0">
                <a:solidFill>
                  <a:srgbClr val="292929"/>
                </a:solidFill>
                <a:effectLst/>
                <a:latin typeface="charter"/>
              </a:rPr>
              <a:t>It turns out the </a:t>
            </a:r>
            <a:r>
              <a:rPr lang="en-US" b="1" i="0" dirty="0">
                <a:solidFill>
                  <a:srgbClr val="292929"/>
                </a:solidFill>
                <a:effectLst/>
                <a:latin typeface="charter"/>
              </a:rPr>
              <a:t>Poisson distribution is just a special case of the binomial</a:t>
            </a:r>
          </a:p>
          <a:p>
            <a:pPr algn="l" rtl="0"/>
            <a:r>
              <a:rPr lang="en-US" b="0" i="0" dirty="0">
                <a:solidFill>
                  <a:srgbClr val="292929"/>
                </a:solidFill>
                <a:effectLst/>
                <a:latin typeface="charter"/>
              </a:rPr>
              <a:t>— where N, </a:t>
            </a:r>
            <a:r>
              <a:rPr lang="en-US" b="1" i="0" dirty="0">
                <a:solidFill>
                  <a:srgbClr val="292929"/>
                </a:solidFill>
                <a:effectLst/>
                <a:latin typeface="charter"/>
              </a:rPr>
              <a:t>the number of trials</a:t>
            </a:r>
            <a:r>
              <a:rPr lang="en-US" b="0" i="0" dirty="0">
                <a:solidFill>
                  <a:srgbClr val="292929"/>
                </a:solidFill>
                <a:effectLst/>
                <a:latin typeface="charter"/>
              </a:rPr>
              <a:t> is </a:t>
            </a:r>
            <a:r>
              <a:rPr lang="en-US" b="0" i="0" u="sng" dirty="0">
                <a:solidFill>
                  <a:srgbClr val="292929"/>
                </a:solidFill>
                <a:effectLst/>
                <a:latin typeface="charter"/>
              </a:rPr>
              <a:t>large</a:t>
            </a:r>
          </a:p>
          <a:p>
            <a:pPr algn="l" rtl="0"/>
            <a:r>
              <a:rPr lang="en-US" b="0" i="0" dirty="0">
                <a:solidFill>
                  <a:srgbClr val="292929"/>
                </a:solidFill>
                <a:effectLst/>
                <a:latin typeface="charter"/>
              </a:rPr>
              <a:t>and </a:t>
            </a:r>
            <a:r>
              <a:rPr lang="en-US" b="1" i="0" dirty="0">
                <a:solidFill>
                  <a:srgbClr val="292929"/>
                </a:solidFill>
                <a:effectLst/>
                <a:latin typeface="charter"/>
              </a:rPr>
              <a:t>the probability of success </a:t>
            </a:r>
            <a:r>
              <a:rPr lang="en-US" b="0" i="0" dirty="0">
                <a:solidFill>
                  <a:srgbClr val="292929"/>
                </a:solidFill>
                <a:effectLst/>
                <a:latin typeface="charter"/>
              </a:rPr>
              <a:t>in any given one is small.</a:t>
            </a:r>
          </a:p>
          <a:p>
            <a:pPr algn="l" rtl="0"/>
            <a:endParaRPr lang="en-US" b="0" i="0" dirty="0">
              <a:solidFill>
                <a:srgbClr val="292929"/>
              </a:solidFill>
              <a:effectLst/>
              <a:latin typeface="charter"/>
            </a:endParaRPr>
          </a:p>
          <a:p>
            <a:pPr algn="l" rtl="0"/>
            <a:r>
              <a:rPr lang="en-US" b="0" i="0" dirty="0">
                <a:solidFill>
                  <a:srgbClr val="292929"/>
                </a:solidFill>
                <a:effectLst/>
                <a:latin typeface="charter"/>
              </a:rPr>
              <a:t>N </a:t>
            </a:r>
            <a:r>
              <a:rPr lang="en-US" b="0" i="0" dirty="0">
                <a:solidFill>
                  <a:srgbClr val="292929"/>
                </a:solidFill>
                <a:effectLst/>
                <a:latin typeface="charter"/>
                <a:sym typeface="Wingdings" panose="05000000000000000000" pitchFamily="2" charset="2"/>
              </a:rPr>
              <a:t> infinity</a:t>
            </a:r>
            <a:endParaRPr lang="en-US" b="0" i="0" dirty="0">
              <a:solidFill>
                <a:srgbClr val="292929"/>
              </a:solidFill>
              <a:effectLst/>
              <a:latin typeface="charter"/>
            </a:endParaRPr>
          </a:p>
          <a:p>
            <a:pPr algn="l" rtl="0"/>
            <a:r>
              <a:rPr lang="en-US" b="0" i="0" dirty="0">
                <a:solidFill>
                  <a:srgbClr val="292929"/>
                </a:solidFill>
                <a:effectLst/>
                <a:latin typeface="charter"/>
              </a:rPr>
              <a:t>P </a:t>
            </a:r>
            <a:r>
              <a:rPr lang="en-US" b="0" i="0" dirty="0">
                <a:solidFill>
                  <a:srgbClr val="292929"/>
                </a:solidFill>
                <a:effectLst/>
                <a:latin typeface="charter"/>
                <a:sym typeface="Wingdings" panose="05000000000000000000" pitchFamily="2" charset="2"/>
              </a:rPr>
              <a:t> 0</a:t>
            </a:r>
            <a:endParaRPr lang="en-US" b="0" i="0" dirty="0">
              <a:solidFill>
                <a:srgbClr val="292929"/>
              </a:solidFill>
              <a:effectLst/>
              <a:latin typeface="charter"/>
            </a:endParaRPr>
          </a:p>
          <a:p>
            <a:pPr algn="l" rtl="0"/>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18</a:t>
            </a:fld>
            <a:endParaRPr lang="en-IL"/>
          </a:p>
        </p:txBody>
      </p:sp>
    </p:spTree>
    <p:extLst>
      <p:ext uri="{BB962C8B-B14F-4D97-AF65-F5344CB8AC3E}">
        <p14:creationId xmlns:p14="http://schemas.microsoft.com/office/powerpoint/2010/main" val="578853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19</a:t>
            </a:fld>
            <a:endParaRPr lang="en-IL"/>
          </a:p>
        </p:txBody>
      </p:sp>
    </p:spTree>
    <p:extLst>
      <p:ext uri="{BB962C8B-B14F-4D97-AF65-F5344CB8AC3E}">
        <p14:creationId xmlns:p14="http://schemas.microsoft.com/office/powerpoint/2010/main" val="57338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rtl="1">
              <a:spcBef>
                <a:spcPts val="0"/>
              </a:spcBef>
              <a:spcAft>
                <a:spcPts val="0"/>
              </a:spcAft>
            </a:pPr>
            <a:r>
              <a:rPr lang="he-IL" sz="1800" dirty="0">
                <a:effectLst/>
                <a:latin typeface="Calibri" panose="020F0502020204030204" pitchFamily="34" charset="0"/>
              </a:rPr>
              <a:t>הערות על הקורס</a:t>
            </a:r>
          </a:p>
          <a:p>
            <a:pPr marL="285750" marR="0" indent="-285750" rtl="1">
              <a:spcBef>
                <a:spcPts val="0"/>
              </a:spcBef>
              <a:spcAft>
                <a:spcPts val="0"/>
              </a:spcAft>
              <a:buFontTx/>
              <a:buChar char="-"/>
            </a:pPr>
            <a:r>
              <a:rPr lang="he-IL" sz="1800" dirty="0">
                <a:effectLst/>
                <a:latin typeface="Calibri" panose="020F0502020204030204" pitchFamily="34" charset="0"/>
              </a:rPr>
              <a:t>המטרה לאפשר התמודדות עם מידע טבעי (מדוד ולא רק מוקלד..) רציף (לא דיסקרטי..), לא מדויק, וחלקי...</a:t>
            </a:r>
          </a:p>
          <a:p>
            <a:pPr marL="285750" marR="0" indent="-285750" rtl="1">
              <a:spcBef>
                <a:spcPts val="0"/>
              </a:spcBef>
              <a:spcAft>
                <a:spcPts val="0"/>
              </a:spcAft>
              <a:buFontTx/>
              <a:buChar char="-"/>
            </a:pPr>
            <a:r>
              <a:rPr lang="he-IL" sz="1800" dirty="0">
                <a:effectLst/>
                <a:latin typeface="Calibri" panose="020F0502020204030204" pitchFamily="34" charset="0"/>
              </a:rPr>
              <a:t>דגש על הבנת המחשבה הסטטיסטית</a:t>
            </a:r>
          </a:p>
          <a:p>
            <a:pPr marL="285750" marR="0" indent="-285750" rtl="1">
              <a:spcBef>
                <a:spcPts val="0"/>
              </a:spcBef>
              <a:spcAft>
                <a:spcPts val="0"/>
              </a:spcAft>
              <a:buFontTx/>
              <a:buChar char="-"/>
            </a:pPr>
            <a:r>
              <a:rPr lang="he-IL" sz="1800" dirty="0">
                <a:effectLst/>
                <a:latin typeface="Calibri" panose="020F0502020204030204" pitchFamily="34" charset="0"/>
              </a:rPr>
              <a:t>פחות על הרקע המתמטי </a:t>
            </a:r>
          </a:p>
          <a:p>
            <a:pPr marL="0" marR="0" indent="0" rtl="1">
              <a:spcBef>
                <a:spcPts val="0"/>
              </a:spcBef>
              <a:spcAft>
                <a:spcPts val="0"/>
              </a:spcAft>
              <a:buFontTx/>
              <a:buNone/>
            </a:pPr>
            <a:endParaRPr lang="he-IL" sz="1800" dirty="0">
              <a:effectLst/>
              <a:latin typeface="Calibri" panose="020F0502020204030204" pitchFamily="34" charset="0"/>
            </a:endParaRPr>
          </a:p>
          <a:p>
            <a:pPr marL="0" marR="0" indent="0" rtl="1">
              <a:spcBef>
                <a:spcPts val="0"/>
              </a:spcBef>
              <a:spcAft>
                <a:spcPts val="0"/>
              </a:spcAft>
              <a:buFontTx/>
              <a:buNone/>
            </a:pPr>
            <a:r>
              <a:rPr lang="he-IL" sz="1800" dirty="0">
                <a:effectLst/>
                <a:latin typeface="Calibri" panose="020F0502020204030204" pitchFamily="34" charset="0"/>
              </a:rPr>
              <a:t>שאלות העדפה לתקשורת </a:t>
            </a:r>
            <a:endParaRPr lang="en-US" sz="1800" dirty="0">
              <a:effectLst/>
              <a:latin typeface="Calibri" panose="020F0502020204030204" pitchFamily="34" charset="0"/>
            </a:endParaRP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a:t>
            </a:fld>
            <a:endParaRPr lang="en-IL"/>
          </a:p>
        </p:txBody>
      </p:sp>
    </p:spTree>
    <p:extLst>
      <p:ext uri="{BB962C8B-B14F-4D97-AF65-F5344CB8AC3E}">
        <p14:creationId xmlns:p14="http://schemas.microsoft.com/office/powerpoint/2010/main" val="3979451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e-IL" b="0" i="0" u="none" strike="noStrike" dirty="0">
              <a:solidFill>
                <a:srgbClr val="660099"/>
              </a:solidFill>
              <a:effectLs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660099"/>
                </a:solidFill>
                <a:effectLst/>
                <a:latin typeface="arial" panose="020B0604020202020204" pitchFamily="34" charset="0"/>
                <a:hlinkClick r:id="rId3"/>
              </a:rPr>
              <a:t>A Derivation of the Normal Distribution</a:t>
            </a:r>
          </a:p>
          <a:p>
            <a:pPr algn="l" rtl="0"/>
            <a:endParaRPr lang="en-US" dirty="0"/>
          </a:p>
          <a:p>
            <a:pPr algn="l" rtl="0"/>
            <a:r>
              <a:rPr lang="en-US" dirty="0"/>
              <a:t>https://web.sonoma.edu/users/w/wilsonst/papers/Normal/default.html</a:t>
            </a:r>
          </a:p>
          <a:p>
            <a:pPr algn="l" rtl="0"/>
            <a:endParaRPr lang="en-US" dirty="0"/>
          </a:p>
          <a:p>
            <a:pPr algn="l"/>
            <a:r>
              <a:rPr lang="en-US" b="1" i="0" dirty="0">
                <a:solidFill>
                  <a:srgbClr val="000000"/>
                </a:solidFill>
                <a:effectLst/>
                <a:latin typeface="Times New Roman" panose="02020603050405020304" pitchFamily="18" charset="0"/>
              </a:rPr>
              <a:t>Definition</a:t>
            </a:r>
            <a:r>
              <a:rPr lang="en-US" b="0" i="0" dirty="0">
                <a:solidFill>
                  <a:srgbClr val="000000"/>
                </a:solidFill>
                <a:effectLst/>
                <a:latin typeface="Times New Roman" panose="02020603050405020304" pitchFamily="18" charset="0"/>
              </a:rPr>
              <a:t>: Data are said to be normally distributed if the </a:t>
            </a:r>
            <a:r>
              <a:rPr lang="en-US" b="1" i="0" dirty="0">
                <a:solidFill>
                  <a:srgbClr val="000000"/>
                </a:solidFill>
                <a:effectLst/>
                <a:latin typeface="Times New Roman" panose="02020603050405020304" pitchFamily="18" charset="0"/>
              </a:rPr>
              <a:t>rate at which the frequencies fall off </a:t>
            </a:r>
            <a:r>
              <a:rPr lang="en-US" b="0" i="0" dirty="0">
                <a:solidFill>
                  <a:srgbClr val="000000"/>
                </a:solidFill>
                <a:effectLst/>
                <a:latin typeface="Times New Roman" panose="02020603050405020304" pitchFamily="18" charset="0"/>
              </a:rPr>
              <a:t>is proportional to the </a:t>
            </a:r>
            <a:r>
              <a:rPr lang="en-US" b="1" i="0" dirty="0">
                <a:solidFill>
                  <a:srgbClr val="000000"/>
                </a:solidFill>
                <a:effectLst/>
                <a:latin typeface="Times New Roman" panose="02020603050405020304" pitchFamily="18" charset="0"/>
              </a:rPr>
              <a:t>distance of the score from the mean</a:t>
            </a:r>
            <a:r>
              <a:rPr lang="en-US" b="0" i="0" dirty="0">
                <a:solidFill>
                  <a:srgbClr val="000000"/>
                </a:solidFill>
                <a:effectLst/>
                <a:latin typeface="Times New Roman" panose="02020603050405020304" pitchFamily="18" charset="0"/>
              </a:rPr>
              <a:t>, and to the frequencies themselves.</a:t>
            </a:r>
          </a:p>
          <a:p>
            <a:pPr algn="l"/>
            <a:r>
              <a:rPr lang="en-US" b="0" i="0" dirty="0">
                <a:solidFill>
                  <a:srgbClr val="000000"/>
                </a:solidFill>
                <a:effectLst/>
                <a:latin typeface="Times New Roman" panose="02020603050405020304" pitchFamily="18" charset="0"/>
              </a:rPr>
              <a:t> </a:t>
            </a:r>
          </a:p>
          <a:p>
            <a:pPr algn="l"/>
            <a:r>
              <a:rPr lang="en-US" b="0" i="0" dirty="0">
                <a:solidFill>
                  <a:srgbClr val="000000"/>
                </a:solidFill>
                <a:effectLst/>
                <a:latin typeface="Times New Roman" panose="02020603050405020304" pitchFamily="18" charset="0"/>
              </a:rPr>
              <a:t>we need a formula for the curve. We can find such a formula because our definition gives us the following differential equation.</a:t>
            </a:r>
          </a:p>
          <a:p>
            <a:pPr algn="l" rtl="0"/>
            <a:endParaRPr lang="en-US" dirty="0"/>
          </a:p>
          <a:p>
            <a:pPr algn="l" rtl="0"/>
            <a:r>
              <a:rPr lang="en-US" dirty="0"/>
              <a:t>Df/dx = -k*(x-</a:t>
            </a:r>
            <a:r>
              <a:rPr lang="en-US" dirty="0" err="1"/>
              <a:t>mue</a:t>
            </a:r>
            <a:r>
              <a:rPr lang="en-US" dirty="0"/>
              <a:t>)*f(x)</a:t>
            </a:r>
          </a:p>
          <a:p>
            <a:pPr algn="l" rt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Df/f = -k*(x-</a:t>
            </a:r>
            <a:r>
              <a:rPr lang="en-US" dirty="0" err="1"/>
              <a:t>mue</a:t>
            </a:r>
            <a:r>
              <a:rPr lang="en-US" dirty="0"/>
              <a:t>)*dx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Integral(Df/f) = -k*Integral((x-</a:t>
            </a:r>
            <a:r>
              <a:rPr lang="en-US" dirty="0" err="1"/>
              <a:t>mue</a:t>
            </a:r>
            <a:r>
              <a:rPr lang="en-US" dirty="0"/>
              <a:t>)*dx)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f(x) = C*exp(-k/2*(x-</a:t>
            </a:r>
            <a:r>
              <a:rPr lang="en-US" dirty="0" err="1"/>
              <a:t>mue</a:t>
            </a:r>
            <a:r>
              <a:rPr lang="en-US" dirty="0"/>
              <a:t>)^2)</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20</a:t>
            </a:fld>
            <a:endParaRPr lang="en-IL"/>
          </a:p>
        </p:txBody>
      </p:sp>
    </p:spTree>
    <p:extLst>
      <p:ext uri="{BB962C8B-B14F-4D97-AF65-F5344CB8AC3E}">
        <p14:creationId xmlns:p14="http://schemas.microsoft.com/office/powerpoint/2010/main" val="346316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a:p>
            <a:pPr algn="l" rtl="0"/>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21</a:t>
            </a:fld>
            <a:endParaRPr lang="en-IL"/>
          </a:p>
        </p:txBody>
      </p:sp>
    </p:spTree>
    <p:extLst>
      <p:ext uri="{BB962C8B-B14F-4D97-AF65-F5344CB8AC3E}">
        <p14:creationId xmlns:p14="http://schemas.microsoft.com/office/powerpoint/2010/main" val="64930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לפילוג הנורמלי הרבה צורות בהתאם לפרמטרים שלו</a:t>
            </a:r>
          </a:p>
          <a:p>
            <a:pPr algn="r" rtl="1"/>
            <a:r>
              <a:rPr lang="he-IL" dirty="0"/>
              <a:t>אבל התצורה הסטנדרטית היא עם </a:t>
            </a:r>
            <a:r>
              <a:rPr lang="en-US" dirty="0" err="1"/>
              <a:t>Mue</a:t>
            </a:r>
            <a:r>
              <a:rPr lang="en-US" dirty="0"/>
              <a:t> = 0</a:t>
            </a:r>
            <a:r>
              <a:rPr lang="he-IL" dirty="0"/>
              <a:t>, </a:t>
            </a:r>
            <a:r>
              <a:rPr lang="en-US" dirty="0"/>
              <a:t>S = 1</a:t>
            </a:r>
          </a:p>
          <a:p>
            <a:pPr algn="l" rtl="0"/>
            <a:r>
              <a:rPr lang="en-US" dirty="0"/>
              <a:t>Z = ((x - </a:t>
            </a:r>
            <a:r>
              <a:rPr lang="en-US" dirty="0" err="1"/>
              <a:t>Mue</a:t>
            </a:r>
            <a:r>
              <a:rPr lang="en-US" dirty="0"/>
              <a:t>) / S)^2 = x^2</a:t>
            </a:r>
          </a:p>
          <a:p>
            <a:pPr algn="l" rtl="0"/>
            <a:endParaRPr lang="en-US" dirty="0"/>
          </a:p>
          <a:p>
            <a:pPr algn="l"/>
            <a:r>
              <a:rPr lang="en-US" b="0" i="0" dirty="0">
                <a:solidFill>
                  <a:srgbClr val="222222"/>
                </a:solidFill>
                <a:effectLst/>
                <a:latin typeface="roboto slab"/>
              </a:rPr>
              <a:t>Standard Normal Distribution and Standard Scores</a:t>
            </a:r>
          </a:p>
          <a:p>
            <a:pPr algn="l"/>
            <a:r>
              <a:rPr lang="en-US" b="0" i="0" dirty="0">
                <a:solidFill>
                  <a:srgbClr val="767673"/>
                </a:solidFill>
                <a:effectLst/>
                <a:latin typeface="droid sans"/>
              </a:rPr>
              <a:t>As we’ve seen above, the normal distribution has many different shapes depending on the parameter values. However, the standard normal distribution is a special case of the normal distribution where the mean is zero and the standard deviation is 1. This distribution is also known as the Z-distribution.</a:t>
            </a:r>
          </a:p>
          <a:p>
            <a:pPr algn="l"/>
            <a:r>
              <a:rPr lang="en-US" b="0" i="0" dirty="0">
                <a:solidFill>
                  <a:srgbClr val="767673"/>
                </a:solidFill>
                <a:effectLst/>
                <a:latin typeface="droid sans"/>
              </a:rPr>
              <a:t>A value on the standard normal distribution is known as a standard score or a Z-score. A standard score represents the number of standard deviations above or below the mean that a specific observation falls. For example, a standard score of 1.5 indicates that the observation is 1.5 standard deviations above the mean. On the other hand, a negative score represents a value below the average. The mean has a Z-score of 0.</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22</a:t>
            </a:fld>
            <a:endParaRPr lang="en-IL"/>
          </a:p>
        </p:txBody>
      </p:sp>
    </p:spTree>
    <p:extLst>
      <p:ext uri="{BB962C8B-B14F-4D97-AF65-F5344CB8AC3E}">
        <p14:creationId xmlns:p14="http://schemas.microsoft.com/office/powerpoint/2010/main" val="1365705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b="0" i="0" u="none" strike="noStrike" dirty="0">
                <a:solidFill>
                  <a:srgbClr val="660099"/>
                </a:solidFill>
                <a:effectLst/>
                <a:latin typeface="arial" panose="020B0604020202020204" pitchFamily="34" charset="0"/>
                <a:hlinkClick r:id="rId3"/>
              </a:rPr>
            </a:br>
            <a:r>
              <a:rPr lang="en-US" b="0" i="0" u="none" strike="noStrike" dirty="0">
                <a:solidFill>
                  <a:srgbClr val="660099"/>
                </a:solidFill>
                <a:effectLst/>
                <a:latin typeface="arial" panose="020B0604020202020204" pitchFamily="34" charset="0"/>
                <a:hlinkClick r:id="rId3"/>
              </a:rPr>
              <a:t>Cumulative distribution function - Wikipedia</a:t>
            </a:r>
          </a:p>
          <a:p>
            <a:pPr algn="l" rtl="0"/>
            <a:endParaRPr lang="en-US" dirty="0"/>
          </a:p>
          <a:p>
            <a:pPr algn="r" rtl="1"/>
            <a:r>
              <a:rPr lang="he-IL" dirty="0"/>
              <a:t>אין משמעות להסתברות בנקודה </a:t>
            </a:r>
            <a:r>
              <a:rPr lang="he-IL" dirty="0" err="1"/>
              <a:t>מסויימת</a:t>
            </a:r>
            <a:r>
              <a:rPr lang="he-IL" dirty="0"/>
              <a:t> (אלא רק באינטרוול)</a:t>
            </a:r>
          </a:p>
          <a:p>
            <a:pPr algn="r" rtl="1"/>
            <a:r>
              <a:rPr lang="he-IL" dirty="0"/>
              <a:t>לכל פילוג הסתברות של משתנא אקראי רציף היא פילוג צפיפות הסברות</a:t>
            </a:r>
          </a:p>
          <a:p>
            <a:pPr algn="l" rtl="0"/>
            <a:r>
              <a:rPr lang="en-US" dirty="0"/>
              <a:t>df/dx</a:t>
            </a:r>
          </a:p>
          <a:p>
            <a:pPr algn="r" rtl="1"/>
            <a:r>
              <a:rPr lang="he-IL" dirty="0"/>
              <a:t>פונקציית פילוג מצטברת נותנת את ההסתברות של מקרה </a:t>
            </a:r>
            <a:r>
              <a:rPr lang="en-US" dirty="0"/>
              <a:t>X</a:t>
            </a:r>
            <a:r>
              <a:rPr lang="he-IL" dirty="0"/>
              <a:t> ממינוס אינסוף עד </a:t>
            </a:r>
            <a:r>
              <a:rPr lang="en-US" dirty="0"/>
              <a:t>X</a:t>
            </a:r>
            <a:r>
              <a:rPr lang="he-IL" dirty="0"/>
              <a:t>.</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23</a:t>
            </a:fld>
            <a:endParaRPr lang="en-IL"/>
          </a:p>
        </p:txBody>
      </p:sp>
    </p:spTree>
    <p:extLst>
      <p:ext uri="{BB962C8B-B14F-4D97-AF65-F5344CB8AC3E}">
        <p14:creationId xmlns:p14="http://schemas.microsoft.com/office/powerpoint/2010/main" val="34779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660099"/>
                </a:solidFill>
                <a:effectLst/>
                <a:latin typeface="arial" panose="020B0604020202020204" pitchFamily="34" charset="0"/>
                <a:hlinkClick r:id="rId3"/>
              </a:rPr>
              <a:t>Ever Wondered Why Normal Distribution Is So Important?</a:t>
            </a:r>
          </a:p>
          <a:p>
            <a:pPr algn="l" rtl="0"/>
            <a:endParaRPr lang="en-US" dirty="0"/>
          </a:p>
          <a:p>
            <a:pPr algn="l" rtl="0"/>
            <a:r>
              <a:rPr lang="en-US" dirty="0"/>
              <a:t>Normal distribution (also gaussian distribution) is extremely simple</a:t>
            </a:r>
          </a:p>
          <a:p>
            <a:pPr marL="228600" indent="-228600" algn="r" rtl="1">
              <a:buAutoNum type="arabicPeriod"/>
            </a:pPr>
            <a:r>
              <a:rPr lang="he-IL" dirty="0"/>
              <a:t>הרבה תופעות בטבע מפולגות נורמלית</a:t>
            </a:r>
          </a:p>
          <a:p>
            <a:pPr marL="228600" indent="-228600" algn="r" rtl="1">
              <a:buAutoNum type="arabicPeriod"/>
            </a:pPr>
            <a:r>
              <a:rPr lang="he-IL" dirty="0"/>
              <a:t>גם תופעות שלא מפולגות נרמלי, הן בעלות פילוג נורמלי של השגיאה של ממוצעי המדגם שלהן</a:t>
            </a:r>
          </a:p>
          <a:p>
            <a:pPr marL="228600" indent="-228600" algn="r" rtl="1">
              <a:buAutoNum type="arabicPeriod"/>
            </a:pPr>
            <a:r>
              <a:rPr lang="he-IL" dirty="0"/>
              <a:t>מתמטיקה פשוטה עבור רגרסיה ואלגוריתמים שונים.</a:t>
            </a:r>
          </a:p>
          <a:p>
            <a:pPr marL="228600" indent="-228600" algn="r" rtl="1">
              <a:buAutoNum type="arabicPeriod"/>
            </a:pPr>
            <a:r>
              <a:rPr lang="he-IL" dirty="0"/>
              <a:t>פילוג שמאפשר הסקה </a:t>
            </a:r>
            <a:r>
              <a:rPr lang="he-IL" dirty="0" err="1"/>
              <a:t>סטטסטית</a:t>
            </a:r>
            <a:r>
              <a:rPr lang="he-IL" dirty="0"/>
              <a:t> נוחה עם הערכות גודל ומשמעות</a:t>
            </a:r>
            <a:endParaRPr lang="en-US" dirty="0"/>
          </a:p>
          <a:p>
            <a:pPr algn="l" rtl="0"/>
            <a:r>
              <a:rPr lang="en-US" dirty="0"/>
              <a:t>Occam Razor</a:t>
            </a:r>
          </a:p>
          <a:p>
            <a:pPr algn="l" rtl="0"/>
            <a:r>
              <a:rPr lang="en-US" dirty="0"/>
              <a:t>https://en.wikipedia.org/wiki/Occam%27s_razor</a:t>
            </a:r>
          </a:p>
          <a:p>
            <a:pPr algn="l" rtl="0"/>
            <a:endParaRPr lang="en-US" dirty="0"/>
          </a:p>
          <a:p>
            <a:pPr algn="l" rtl="0"/>
            <a:r>
              <a:rPr lang="en-US" b="1" i="0" dirty="0">
                <a:solidFill>
                  <a:srgbClr val="202122"/>
                </a:solidFill>
                <a:effectLst/>
                <a:latin typeface="Arial" panose="020B0604020202020204" pitchFamily="34" charset="0"/>
              </a:rPr>
              <a:t>law of parsimony</a:t>
            </a:r>
            <a:r>
              <a:rPr lang="en-US" b="0" i="0" dirty="0">
                <a:solidFill>
                  <a:srgbClr val="202122"/>
                </a:solidFill>
                <a:effectLst/>
                <a:latin typeface="Arial" panose="020B0604020202020204" pitchFamily="34" charset="0"/>
              </a:rPr>
              <a:t> </a:t>
            </a:r>
            <a:endParaRPr lang="en-US" dirty="0"/>
          </a:p>
          <a:p>
            <a:pPr algn="l" rtl="0"/>
            <a:r>
              <a:rPr lang="en-US" b="0" i="0" dirty="0">
                <a:solidFill>
                  <a:srgbClr val="202122"/>
                </a:solidFill>
                <a:effectLst/>
                <a:latin typeface="Arial" panose="020B0604020202020204" pitchFamily="34" charset="0"/>
              </a:rPr>
              <a:t>"the simplest explanation is most likely the right one"</a:t>
            </a:r>
            <a:endParaRPr lang="en-US" dirty="0"/>
          </a:p>
          <a:p>
            <a:pPr algn="l" rtl="0"/>
            <a:endParaRPr lang="he-IL" dirty="0"/>
          </a:p>
          <a:p>
            <a:pPr algn="l" rtl="0"/>
            <a:r>
              <a:rPr lang="en-US" b="0" i="0" dirty="0">
                <a:solidFill>
                  <a:srgbClr val="222222"/>
                </a:solidFill>
                <a:effectLst/>
                <a:latin typeface="roboto slab"/>
              </a:rPr>
              <a:t>Other Reasons Why the Normal Distribution is Important</a:t>
            </a:r>
          </a:p>
          <a:p>
            <a:pPr algn="l" rtl="0"/>
            <a:endParaRPr lang="en-US" b="0" i="0" dirty="0">
              <a:solidFill>
                <a:srgbClr val="767673"/>
              </a:solidFill>
              <a:effectLst/>
              <a:latin typeface="droid sans"/>
            </a:endParaRPr>
          </a:p>
          <a:p>
            <a:pPr algn="l" rtl="0"/>
            <a:r>
              <a:rPr lang="en-US" b="0" i="0" dirty="0">
                <a:solidFill>
                  <a:srgbClr val="767673"/>
                </a:solidFill>
                <a:effectLst/>
                <a:latin typeface="droid sans"/>
              </a:rPr>
              <a:t>In addition to all of the above, there are several other reasons why the normal distribution is crucial in statistics.</a:t>
            </a:r>
          </a:p>
          <a:p>
            <a:pPr algn="l" rtl="0">
              <a:buFont typeface="Arial" panose="020B0604020202020204" pitchFamily="34" charset="0"/>
              <a:buChar char="•"/>
            </a:pPr>
            <a:endParaRPr lang="en-US" b="0" i="0" dirty="0">
              <a:solidFill>
                <a:srgbClr val="767673"/>
              </a:solidFill>
              <a:effectLst/>
              <a:latin typeface="droid sans"/>
            </a:endParaRPr>
          </a:p>
          <a:p>
            <a:pPr algn="l" rtl="0">
              <a:buFont typeface="Arial" panose="020B0604020202020204" pitchFamily="34" charset="0"/>
              <a:buChar char="•"/>
            </a:pPr>
            <a:r>
              <a:rPr lang="en-US" b="0" i="0" dirty="0">
                <a:solidFill>
                  <a:srgbClr val="767673"/>
                </a:solidFill>
                <a:effectLst/>
                <a:latin typeface="droid sans"/>
              </a:rPr>
              <a:t>Some statistical </a:t>
            </a:r>
            <a:r>
              <a:rPr lang="en-US" b="0" i="0" u="none" strike="noStrike" dirty="0">
                <a:solidFill>
                  <a:srgbClr val="000000"/>
                </a:solidFill>
                <a:effectLst/>
                <a:latin typeface="droid sans"/>
                <a:hlinkClick r:id="rId4"/>
              </a:rPr>
              <a:t>hypothesis tests</a:t>
            </a:r>
            <a:r>
              <a:rPr lang="en-US" b="0" i="0" dirty="0">
                <a:solidFill>
                  <a:srgbClr val="767673"/>
                </a:solidFill>
                <a:effectLst/>
                <a:latin typeface="droid sans"/>
              </a:rPr>
              <a:t> assume that the data follow a normal distribution. However, as I explain in my post about </a:t>
            </a:r>
            <a:r>
              <a:rPr lang="en-US" b="0" i="0" u="none" strike="noStrike" dirty="0">
                <a:solidFill>
                  <a:srgbClr val="27968B"/>
                </a:solidFill>
                <a:effectLst/>
                <a:latin typeface="droid sans"/>
                <a:hlinkClick r:id="rId5"/>
              </a:rPr>
              <a:t>parametric and nonparametric tests</a:t>
            </a:r>
            <a:r>
              <a:rPr lang="en-US" b="0" i="0" dirty="0">
                <a:solidFill>
                  <a:srgbClr val="767673"/>
                </a:solidFill>
                <a:effectLst/>
                <a:latin typeface="droid sans"/>
              </a:rPr>
              <a:t>, there’s more to it than only whether the data are normally distributed.</a:t>
            </a:r>
          </a:p>
          <a:p>
            <a:pPr algn="l" rtl="0">
              <a:buFont typeface="Arial" panose="020B0604020202020204" pitchFamily="34" charset="0"/>
              <a:buChar char="•"/>
            </a:pPr>
            <a:endParaRPr lang="en-US" b="0" i="0" dirty="0">
              <a:solidFill>
                <a:srgbClr val="767673"/>
              </a:solidFill>
              <a:effectLst/>
              <a:latin typeface="droid sans"/>
            </a:endParaRPr>
          </a:p>
          <a:p>
            <a:pPr algn="l" rtl="0">
              <a:buFont typeface="Arial" panose="020B0604020202020204" pitchFamily="34" charset="0"/>
              <a:buChar char="•"/>
            </a:pPr>
            <a:r>
              <a:rPr lang="en-US" b="0" i="0" dirty="0">
                <a:solidFill>
                  <a:srgbClr val="767673"/>
                </a:solidFill>
                <a:effectLst/>
                <a:latin typeface="droid sans"/>
              </a:rPr>
              <a:t>Linear and nonlinear </a:t>
            </a:r>
            <a:r>
              <a:rPr lang="en-US" b="0" i="0" u="none" strike="noStrike" dirty="0">
                <a:solidFill>
                  <a:srgbClr val="000000"/>
                </a:solidFill>
                <a:effectLst/>
                <a:latin typeface="droid sans"/>
                <a:hlinkClick r:id="rId6"/>
              </a:rPr>
              <a:t>regression</a:t>
            </a:r>
            <a:r>
              <a:rPr lang="en-US" b="0" i="0" dirty="0">
                <a:solidFill>
                  <a:srgbClr val="767673"/>
                </a:solidFill>
                <a:effectLst/>
                <a:latin typeface="droid sans"/>
              </a:rPr>
              <a:t> both assume that the </a:t>
            </a:r>
            <a:r>
              <a:rPr lang="en-US" b="0" i="0" u="none" strike="noStrike" dirty="0">
                <a:solidFill>
                  <a:srgbClr val="000000"/>
                </a:solidFill>
                <a:effectLst/>
                <a:latin typeface="droid sans"/>
                <a:hlinkClick r:id="rId7"/>
              </a:rPr>
              <a:t>residuals</a:t>
            </a:r>
            <a:r>
              <a:rPr lang="en-US" b="0" i="0" dirty="0">
                <a:solidFill>
                  <a:srgbClr val="767673"/>
                </a:solidFill>
                <a:effectLst/>
                <a:latin typeface="droid sans"/>
              </a:rPr>
              <a:t> follow a normal distribution. Learn more in my post about </a:t>
            </a:r>
            <a:r>
              <a:rPr lang="en-US" b="0" i="0" u="none" strike="noStrike" dirty="0">
                <a:solidFill>
                  <a:srgbClr val="27968B"/>
                </a:solidFill>
                <a:effectLst/>
                <a:latin typeface="droid sans"/>
                <a:hlinkClick r:id="rId8"/>
              </a:rPr>
              <a:t>assessing residual plots</a:t>
            </a:r>
            <a:r>
              <a:rPr lang="en-US" b="0" i="0" dirty="0">
                <a:solidFill>
                  <a:srgbClr val="767673"/>
                </a:solidFill>
                <a:effectLst/>
                <a:latin typeface="droid sans"/>
              </a:rPr>
              <a:t>.</a:t>
            </a:r>
          </a:p>
          <a:p>
            <a:pPr algn="l" rtl="0">
              <a:buFont typeface="Arial" panose="020B0604020202020204" pitchFamily="34" charset="0"/>
              <a:buChar char="•"/>
            </a:pPr>
            <a:endParaRPr lang="en-US" b="0" i="0" dirty="0">
              <a:solidFill>
                <a:srgbClr val="767673"/>
              </a:solidFill>
              <a:effectLst/>
              <a:latin typeface="droid sans"/>
            </a:endParaRPr>
          </a:p>
          <a:p>
            <a:pPr algn="l" rtl="0">
              <a:buFont typeface="Arial" panose="020B0604020202020204" pitchFamily="34" charset="0"/>
              <a:buChar char="•"/>
            </a:pPr>
            <a:r>
              <a:rPr lang="en-US" b="0" i="0" dirty="0">
                <a:solidFill>
                  <a:srgbClr val="767673"/>
                </a:solidFill>
                <a:effectLst/>
                <a:latin typeface="droid sans"/>
              </a:rPr>
              <a:t>The </a:t>
            </a:r>
            <a:r>
              <a:rPr lang="en-US" b="0" i="0" u="none" strike="noStrike" dirty="0">
                <a:solidFill>
                  <a:srgbClr val="27968B"/>
                </a:solidFill>
                <a:effectLst/>
                <a:latin typeface="droid sans"/>
                <a:hlinkClick r:id="rId9"/>
              </a:rPr>
              <a:t>central limit theorem</a:t>
            </a:r>
            <a:r>
              <a:rPr lang="en-US" b="0" i="0" dirty="0">
                <a:solidFill>
                  <a:srgbClr val="767673"/>
                </a:solidFill>
                <a:effectLst/>
                <a:latin typeface="droid sans"/>
              </a:rPr>
              <a:t> states that as the sample size increases, the sampling distribution of the mean follows a normal distribution even when the underlying distribution of the original variable is non-normal.</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24</a:t>
            </a:fld>
            <a:endParaRPr lang="en-IL"/>
          </a:p>
        </p:txBody>
      </p:sp>
    </p:spTree>
    <p:extLst>
      <p:ext uri="{BB962C8B-B14F-4D97-AF65-F5344CB8AC3E}">
        <p14:creationId xmlns:p14="http://schemas.microsoft.com/office/powerpoint/2010/main" val="2112799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עלי כותרת	- </a:t>
            </a:r>
            <a:r>
              <a:rPr lang="en-US" dirty="0"/>
              <a:t>Petal</a:t>
            </a:r>
            <a:endParaRPr lang="he-IL" dirty="0"/>
          </a:p>
          <a:p>
            <a:pPr algn="r" rtl="1"/>
            <a:r>
              <a:rPr lang="he-IL" dirty="0"/>
              <a:t>עלי גביע	- </a:t>
            </a:r>
            <a:r>
              <a:rPr lang="en-US" dirty="0"/>
              <a:t>Sepal</a:t>
            </a:r>
            <a:endParaRPr lang="he-IL" dirty="0"/>
          </a:p>
          <a:p>
            <a:pPr algn="r" rtl="1"/>
            <a:endParaRPr lang="he-IL" dirty="0"/>
          </a:p>
          <a:p>
            <a:pPr algn="l" rtl="0"/>
            <a:r>
              <a:rPr lang="en-US" dirty="0"/>
              <a:t>https://en.wikipedia.org/wiki/Iris_flower_data_set</a:t>
            </a:r>
          </a:p>
          <a:p>
            <a:pPr algn="l" rtl="0"/>
            <a:endParaRPr lang="en-US" dirty="0"/>
          </a:p>
          <a:p>
            <a:pPr algn="l" rtl="0"/>
            <a:r>
              <a:rPr lang="en-US" b="0" i="0" dirty="0">
                <a:solidFill>
                  <a:srgbClr val="202122"/>
                </a:solidFill>
                <a:effectLst/>
                <a:latin typeface="Arial" panose="020B0604020202020204" pitchFamily="34" charset="0"/>
              </a:rPr>
              <a:t>The </a:t>
            </a:r>
            <a:r>
              <a:rPr lang="en-US" b="1" i="1" dirty="0">
                <a:solidFill>
                  <a:srgbClr val="202122"/>
                </a:solidFill>
                <a:effectLst/>
                <a:latin typeface="Arial" panose="020B0604020202020204" pitchFamily="34" charset="0"/>
              </a:rPr>
              <a:t>Iris</a:t>
            </a:r>
            <a:r>
              <a:rPr lang="en-US" b="1" i="0" dirty="0">
                <a:solidFill>
                  <a:srgbClr val="202122"/>
                </a:solidFill>
                <a:effectLst/>
                <a:latin typeface="Arial" panose="020B0604020202020204" pitchFamily="34" charset="0"/>
              </a:rPr>
              <a:t> flower data set</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Fisher's </a:t>
            </a:r>
            <a:r>
              <a:rPr lang="en-US" b="1" i="1" dirty="0">
                <a:solidFill>
                  <a:srgbClr val="202122"/>
                </a:solidFill>
                <a:effectLst/>
                <a:latin typeface="Arial" panose="020B0604020202020204" pitchFamily="34" charset="0"/>
              </a:rPr>
              <a:t>Iris</a:t>
            </a:r>
            <a:r>
              <a:rPr lang="en-US" b="1" i="0" dirty="0">
                <a:solidFill>
                  <a:srgbClr val="202122"/>
                </a:solidFill>
                <a:effectLst/>
                <a:latin typeface="Arial" panose="020B0604020202020204" pitchFamily="34" charset="0"/>
              </a:rPr>
              <a:t> data set</a:t>
            </a:r>
            <a:r>
              <a:rPr lang="en-US" b="0" i="0" dirty="0">
                <a:solidFill>
                  <a:srgbClr val="202122"/>
                </a:solidFill>
                <a:effectLst/>
                <a:latin typeface="Arial" panose="020B0604020202020204" pitchFamily="34" charset="0"/>
              </a:rPr>
              <a:t> is a </a:t>
            </a:r>
            <a:r>
              <a:rPr lang="en-US" b="0" i="0" u="none" strike="noStrike" dirty="0">
                <a:solidFill>
                  <a:srgbClr val="0B0080"/>
                </a:solidFill>
                <a:effectLst/>
                <a:latin typeface="Arial" panose="020B0604020202020204" pitchFamily="34" charset="0"/>
                <a:hlinkClick r:id="rId3" tooltip="Multivariate statistics"/>
              </a:rPr>
              <a:t>multivariate</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4" tooltip="Data set"/>
              </a:rPr>
              <a:t>data set</a:t>
            </a:r>
            <a:r>
              <a:rPr lang="en-US" b="0" i="0" dirty="0">
                <a:solidFill>
                  <a:srgbClr val="202122"/>
                </a:solidFill>
                <a:effectLst/>
                <a:latin typeface="Arial" panose="020B0604020202020204" pitchFamily="34" charset="0"/>
              </a:rPr>
              <a:t> introduced by the British </a:t>
            </a:r>
            <a:r>
              <a:rPr lang="en-US" b="0" i="0" u="none" strike="noStrike" dirty="0">
                <a:solidFill>
                  <a:srgbClr val="0B0080"/>
                </a:solidFill>
                <a:effectLst/>
                <a:latin typeface="Arial" panose="020B0604020202020204" pitchFamily="34" charset="0"/>
                <a:hlinkClick r:id="rId5" tooltip="Statistician"/>
              </a:rPr>
              <a:t>statistician</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6" tooltip="Eugenicist"/>
              </a:rPr>
              <a:t>eugenicist</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7" tooltip="Biologist"/>
              </a:rPr>
              <a:t>biologist</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8" tooltip="Ronald Fisher"/>
              </a:rPr>
              <a:t>Ronald Fisher</a:t>
            </a:r>
            <a:r>
              <a:rPr lang="en-US" b="0" i="0" dirty="0">
                <a:solidFill>
                  <a:srgbClr val="202122"/>
                </a:solidFill>
                <a:effectLst/>
                <a:latin typeface="Arial" panose="020B0604020202020204" pitchFamily="34" charset="0"/>
              </a:rPr>
              <a:t> in his 1936 paper </a:t>
            </a:r>
            <a:r>
              <a:rPr lang="en-US" b="0" i="1" dirty="0">
                <a:solidFill>
                  <a:srgbClr val="202122"/>
                </a:solidFill>
                <a:effectLst/>
                <a:latin typeface="Arial" panose="020B0604020202020204" pitchFamily="34" charset="0"/>
              </a:rPr>
              <a:t>The use of multiple measurements in taxonomic problems</a:t>
            </a:r>
            <a:r>
              <a:rPr lang="en-US" b="0" i="0" dirty="0">
                <a:solidFill>
                  <a:srgbClr val="202122"/>
                </a:solidFill>
                <a:effectLst/>
                <a:latin typeface="Arial" panose="020B0604020202020204" pitchFamily="34" charset="0"/>
              </a:rPr>
              <a:t> as an example of </a:t>
            </a:r>
            <a:r>
              <a:rPr lang="en-US" b="0" i="0" u="none" strike="noStrike" dirty="0">
                <a:solidFill>
                  <a:srgbClr val="0B0080"/>
                </a:solidFill>
                <a:effectLst/>
                <a:latin typeface="Arial" panose="020B0604020202020204" pitchFamily="34" charset="0"/>
                <a:hlinkClick r:id="rId9" tooltip="Linear discriminant analysis"/>
              </a:rPr>
              <a:t>linear discriminant analysis</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10"/>
              </a:rPr>
              <a:t>[1]</a:t>
            </a:r>
            <a:r>
              <a:rPr lang="en-US" b="0" i="0" dirty="0">
                <a:solidFill>
                  <a:srgbClr val="202122"/>
                </a:solidFill>
                <a:effectLst/>
                <a:latin typeface="Arial" panose="020B0604020202020204" pitchFamily="34" charset="0"/>
              </a:rPr>
              <a:t> </a:t>
            </a:r>
          </a:p>
          <a:p>
            <a:pPr algn="l" rtl="0"/>
            <a:endParaRPr lang="en-US" b="0" i="0" dirty="0">
              <a:solidFill>
                <a:srgbClr val="202122"/>
              </a:solidFill>
              <a:effectLst/>
              <a:latin typeface="Arial" panose="020B0604020202020204" pitchFamily="34" charset="0"/>
            </a:endParaRPr>
          </a:p>
          <a:p>
            <a:pPr algn="l"/>
            <a:r>
              <a:rPr lang="en-US" b="0" i="0" dirty="0">
                <a:solidFill>
                  <a:srgbClr val="000000"/>
                </a:solidFill>
                <a:effectLst/>
                <a:latin typeface="Linux Libertine"/>
              </a:rPr>
              <a:t>Data set</a:t>
            </a:r>
            <a:r>
              <a:rPr lang="en-US" b="0" i="0" dirty="0">
                <a:solidFill>
                  <a:srgbClr val="54595D"/>
                </a:solidFill>
                <a:effectLst/>
                <a:latin typeface="Arial" panose="020B0604020202020204" pitchFamily="34" charset="0"/>
              </a:rPr>
              <a:t>[</a:t>
            </a:r>
            <a:r>
              <a:rPr lang="en-US" b="0" i="0" u="none" strike="noStrike" dirty="0">
                <a:solidFill>
                  <a:srgbClr val="0B0080"/>
                </a:solidFill>
                <a:effectLst/>
                <a:latin typeface="Arial" panose="020B0604020202020204" pitchFamily="34" charset="0"/>
                <a:hlinkClick r:id="rId11" tooltip="Edit section: Data set"/>
              </a:rPr>
              <a:t>edit</a:t>
            </a:r>
            <a:r>
              <a:rPr lang="en-US" b="0" i="0" dirty="0">
                <a:solidFill>
                  <a:srgbClr val="54595D"/>
                </a:solidFill>
                <a:effectLst/>
                <a:latin typeface="Arial" panose="020B0604020202020204" pitchFamily="34" charset="0"/>
              </a:rPr>
              <a:t>]</a:t>
            </a:r>
            <a:endParaRPr lang="en-US" b="0" i="0" dirty="0">
              <a:solidFill>
                <a:srgbClr val="000000"/>
              </a:solidFill>
              <a:effectLst/>
              <a:latin typeface="Linux Libertine"/>
            </a:endParaRPr>
          </a:p>
          <a:p>
            <a:pPr algn="l"/>
            <a:r>
              <a:rPr lang="en-US" b="0" i="1" u="none" strike="noStrike" dirty="0">
                <a:solidFill>
                  <a:srgbClr val="0B0080"/>
                </a:solidFill>
                <a:effectLst/>
                <a:latin typeface="Arial" panose="020B0604020202020204" pitchFamily="34" charset="0"/>
                <a:hlinkClick r:id="rId12" tooltip="Iris setosa"/>
              </a:rPr>
              <a:t>Iris </a:t>
            </a:r>
            <a:r>
              <a:rPr lang="en-US" b="0" i="1" u="none" strike="noStrike" dirty="0" err="1">
                <a:solidFill>
                  <a:srgbClr val="0B0080"/>
                </a:solidFill>
                <a:effectLst/>
                <a:latin typeface="Arial" panose="020B0604020202020204" pitchFamily="34" charset="0"/>
                <a:hlinkClick r:id="rId12" tooltip="Iris setosa"/>
              </a:rPr>
              <a:t>setosa</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dataset contains a set of 150 records under five attributes – </a:t>
            </a:r>
          </a:p>
          <a:p>
            <a:pPr algn="l"/>
            <a:r>
              <a:rPr lang="he-IL" b="0" i="0" dirty="0">
                <a:solidFill>
                  <a:srgbClr val="202122"/>
                </a:solidFill>
                <a:effectLst/>
                <a:latin typeface="Arial" panose="020B0604020202020204" pitchFamily="34" charset="0"/>
              </a:rPr>
              <a:t>עלה כותרת   </a:t>
            </a:r>
            <a:r>
              <a:rPr lang="en-US" b="0" i="0" dirty="0">
                <a:solidFill>
                  <a:srgbClr val="202122"/>
                </a:solidFill>
                <a:effectLst/>
                <a:latin typeface="Arial" panose="020B0604020202020204" pitchFamily="34" charset="0"/>
              </a:rPr>
              <a:t>petal length,</a:t>
            </a:r>
          </a:p>
          <a:p>
            <a:pPr algn="l"/>
            <a:r>
              <a:rPr lang="en-US" b="0" i="0" dirty="0">
                <a:solidFill>
                  <a:srgbClr val="202122"/>
                </a:solidFill>
                <a:effectLst/>
                <a:latin typeface="Arial" panose="020B0604020202020204" pitchFamily="34" charset="0"/>
              </a:rPr>
              <a:t>petal width and</a:t>
            </a:r>
          </a:p>
          <a:p>
            <a:pPr algn="l"/>
            <a:r>
              <a:rPr lang="en-US" b="0" i="0" dirty="0">
                <a:solidFill>
                  <a:srgbClr val="202122"/>
                </a:solidFill>
                <a:effectLst/>
                <a:latin typeface="Arial" panose="020B0604020202020204" pitchFamily="34" charset="0"/>
              </a:rPr>
              <a:t>species.</a:t>
            </a:r>
          </a:p>
          <a:p>
            <a:pPr algn="l"/>
            <a:r>
              <a:rPr lang="en-US" b="0" i="0" dirty="0">
                <a:solidFill>
                  <a:srgbClr val="202122"/>
                </a:solidFill>
                <a:effectLst/>
                <a:latin typeface="Arial" panose="020B0604020202020204" pitchFamily="34" charset="0"/>
              </a:rPr>
              <a:t>sepal length,</a:t>
            </a:r>
          </a:p>
          <a:p>
            <a:pPr algn="l"/>
            <a:r>
              <a:rPr lang="he-IL" b="0" i="0" dirty="0">
                <a:solidFill>
                  <a:srgbClr val="202122"/>
                </a:solidFill>
                <a:effectLst/>
                <a:latin typeface="Arial" panose="020B0604020202020204" pitchFamily="34" charset="0"/>
              </a:rPr>
              <a:t>עלה גביע  </a:t>
            </a:r>
            <a:r>
              <a:rPr lang="en-US" b="0" i="0" dirty="0">
                <a:solidFill>
                  <a:srgbClr val="202122"/>
                </a:solidFill>
                <a:effectLst/>
                <a:latin typeface="Arial" panose="020B0604020202020204" pitchFamily="34" charset="0"/>
              </a:rPr>
              <a:t>sepal width,</a:t>
            </a:r>
            <a:r>
              <a:rPr lang="he-IL" b="0" i="0" dirty="0">
                <a:solidFill>
                  <a:srgbClr val="202122"/>
                </a:solidFill>
                <a:effectLst/>
                <a:latin typeface="Arial" panose="020B0604020202020204" pitchFamily="34" charset="0"/>
              </a:rPr>
              <a:t> </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25</a:t>
            </a:fld>
            <a:endParaRPr lang="en-IL"/>
          </a:p>
        </p:txBody>
      </p:sp>
    </p:spTree>
    <p:extLst>
      <p:ext uri="{BB962C8B-B14F-4D97-AF65-F5344CB8AC3E}">
        <p14:creationId xmlns:p14="http://schemas.microsoft.com/office/powerpoint/2010/main" val="663101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Sampling Distributions</a:t>
            </a:r>
            <a:r>
              <a:rPr lang="en-US" dirty="0"/>
              <a:t> </a:t>
            </a:r>
            <a:r>
              <a:rPr lang="en-US" sz="1800" b="0" i="0" u="none" strike="noStrike" dirty="0">
                <a:solidFill>
                  <a:srgbClr val="000000"/>
                </a:solidFill>
                <a:effectLst/>
                <a:latin typeface="Arial" panose="020B0604020202020204" pitchFamily="34" charset="0"/>
              </a:rPr>
              <a:t>4.12</a:t>
            </a:r>
            <a:r>
              <a:rPr lang="en-US" dirty="0"/>
              <a:t> </a:t>
            </a:r>
            <a:r>
              <a:rPr lang="en-US" sz="1800" b="0" i="0" u="none" strike="noStrike" dirty="0">
                <a:solidFill>
                  <a:srgbClr val="000000"/>
                </a:solidFill>
                <a:effectLst/>
                <a:latin typeface="Arial" panose="020B0604020202020204" pitchFamily="34" charset="0"/>
              </a:rPr>
              <a:t>190</a:t>
            </a:r>
            <a:endParaRPr lang="en-IL" dirty="0"/>
          </a:p>
        </p:txBody>
      </p:sp>
      <p:sp>
        <p:nvSpPr>
          <p:cNvPr id="4" name="מציין מיקום של מספר שקופית 3"/>
          <p:cNvSpPr>
            <a:spLocks noGrp="1"/>
          </p:cNvSpPr>
          <p:nvPr>
            <p:ph type="sldNum" sz="quarter" idx="5"/>
          </p:nvPr>
        </p:nvSpPr>
        <p:spPr/>
        <p:txBody>
          <a:bodyPr/>
          <a:lstStyle/>
          <a:p>
            <a:fld id="{EAF084A0-1188-4DF8-A2FF-3F0EE7F6A111}" type="slidenum">
              <a:rPr lang="en-IL" smtClean="0"/>
              <a:t>26</a:t>
            </a:fld>
            <a:endParaRPr lang="en-IL"/>
          </a:p>
        </p:txBody>
      </p:sp>
    </p:spTree>
    <p:extLst>
      <p:ext uri="{BB962C8B-B14F-4D97-AF65-F5344CB8AC3E}">
        <p14:creationId xmlns:p14="http://schemas.microsoft.com/office/powerpoint/2010/main" val="2910370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פילוג עלי גביע – נורמלי בקירוב</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27</a:t>
            </a:fld>
            <a:endParaRPr lang="en-IL"/>
          </a:p>
        </p:txBody>
      </p:sp>
    </p:spTree>
    <p:extLst>
      <p:ext uri="{BB962C8B-B14F-4D97-AF65-F5344CB8AC3E}">
        <p14:creationId xmlns:p14="http://schemas.microsoft.com/office/powerpoint/2010/main" val="40302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פילוג עלי כותרת אקראי (מולטי מודלי)</a:t>
            </a:r>
          </a:p>
          <a:p>
            <a:endParaRPr lang="he-IL" dirty="0"/>
          </a:p>
          <a:p>
            <a:r>
              <a:rPr lang="he-IL" dirty="0"/>
              <a:t>רוב התהליכים בטבע </a:t>
            </a:r>
            <a:r>
              <a:rPr lang="he-IL" dirty="0" err="1"/>
              <a:t>גאוסיים</a:t>
            </a:r>
            <a:endParaRPr lang="he-IL" dirty="0"/>
          </a:p>
          <a:p>
            <a:r>
              <a:rPr lang="he-IL" dirty="0"/>
              <a:t>אבל יש חלק עם פילוג שונה, למשל:</a:t>
            </a:r>
          </a:p>
          <a:p>
            <a:pPr marL="171450" indent="-171450">
              <a:buFontTx/>
              <a:buChar char="-"/>
            </a:pPr>
            <a:r>
              <a:rPr lang="he-IL" dirty="0"/>
              <a:t>פילוג שטוח (הטלת </a:t>
            </a:r>
            <a:r>
              <a:rPr lang="he-IL" dirty="0" err="1"/>
              <a:t>קוביה</a:t>
            </a:r>
            <a:r>
              <a:rPr lang="he-IL" dirty="0"/>
              <a:t>)</a:t>
            </a:r>
          </a:p>
          <a:p>
            <a:pPr marL="171450" indent="-171450">
              <a:buFontTx/>
              <a:buChar char="-"/>
            </a:pPr>
            <a:r>
              <a:rPr lang="he-IL" dirty="0"/>
              <a:t>ראלי,</a:t>
            </a:r>
          </a:p>
          <a:p>
            <a:pPr marL="171450" indent="-171450">
              <a:buFontTx/>
              <a:buChar char="-"/>
            </a:pPr>
            <a:r>
              <a:rPr lang="he-IL" dirty="0" err="1"/>
              <a:t>פואסון</a:t>
            </a:r>
            <a:r>
              <a:rPr lang="he-IL" dirty="0"/>
              <a:t> (פליטה </a:t>
            </a:r>
            <a:r>
              <a:rPr lang="he-IL" dirty="0" err="1"/>
              <a:t>פוטונית</a:t>
            </a:r>
            <a:r>
              <a:rPr lang="he-IL" dirty="0"/>
              <a:t>, זנב לא סימטרי..)</a:t>
            </a:r>
          </a:p>
          <a:p>
            <a:pPr marL="171450" indent="-171450">
              <a:buFontTx/>
              <a:buChar char="-"/>
            </a:pPr>
            <a:r>
              <a:rPr lang="he-IL" dirty="0"/>
              <a:t>דו-שיאי (אלקטרון, יכול להימצא ב 2 מצבים) ועוד.</a:t>
            </a:r>
            <a:endParaRPr lang="en-IL" dirty="0"/>
          </a:p>
          <a:p>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28</a:t>
            </a:fld>
            <a:endParaRPr lang="en-IL"/>
          </a:p>
        </p:txBody>
      </p:sp>
    </p:spTree>
    <p:extLst>
      <p:ext uri="{BB962C8B-B14F-4D97-AF65-F5344CB8AC3E}">
        <p14:creationId xmlns:p14="http://schemas.microsoft.com/office/powerpoint/2010/main" val="482365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הסטוגרמה</a:t>
            </a:r>
            <a:endParaRPr lang="he-IL" dirty="0"/>
          </a:p>
          <a:p>
            <a:r>
              <a:rPr lang="he-IL" dirty="0"/>
              <a:t>סטטיסטיקה תיאורית	– מתארת את המדגם שנלקח</a:t>
            </a:r>
          </a:p>
          <a:p>
            <a:r>
              <a:rPr lang="he-IL" dirty="0"/>
              <a:t>הסקה סטטיסטית	– מתארת את האוכלוסייה (ממוצע ושונות) מתוך המדגם שנלקח</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29</a:t>
            </a:fld>
            <a:endParaRPr lang="en-IL"/>
          </a:p>
        </p:txBody>
      </p:sp>
    </p:spTree>
    <p:extLst>
      <p:ext uri="{BB962C8B-B14F-4D97-AF65-F5344CB8AC3E}">
        <p14:creationId xmlns:p14="http://schemas.microsoft.com/office/powerpoint/2010/main" val="3145904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3</a:t>
            </a:fld>
            <a:endParaRPr lang="en-IL"/>
          </a:p>
        </p:txBody>
      </p:sp>
    </p:spTree>
    <p:extLst>
      <p:ext uri="{BB962C8B-B14F-4D97-AF65-F5344CB8AC3E}">
        <p14:creationId xmlns:p14="http://schemas.microsoft.com/office/powerpoint/2010/main" val="4136119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a:t>הצגת ממצאי הדגימה הסטטיסטית</a:t>
            </a:r>
          </a:p>
          <a:p>
            <a:pPr marL="685800" lvl="1" indent="-228600">
              <a:buAutoNum type="arabicPeriod"/>
            </a:pPr>
            <a:r>
              <a:rPr lang="he-IL" dirty="0" err="1"/>
              <a:t>הסטוגרמה</a:t>
            </a:r>
            <a:endParaRPr lang="he-IL" dirty="0"/>
          </a:p>
          <a:p>
            <a:pPr marL="685800" lvl="1" indent="-228600">
              <a:buAutoNum type="arabicPeriod"/>
            </a:pPr>
            <a:r>
              <a:rPr lang="he-IL" dirty="0"/>
              <a:t>תרשימי קופסה</a:t>
            </a:r>
          </a:p>
          <a:p>
            <a:pPr marL="685800" lvl="1" indent="-228600">
              <a:buAutoNum type="arabicPeriod"/>
            </a:pPr>
            <a:r>
              <a:rPr lang="he-IL" dirty="0"/>
              <a:t>גרף</a:t>
            </a:r>
          </a:p>
          <a:p>
            <a:pPr marL="228600" indent="-228600">
              <a:buAutoNum type="arabicPeriod"/>
            </a:pPr>
            <a:r>
              <a:rPr lang="he-IL" dirty="0"/>
              <a:t>הסקה סטטיסטית על האוכלוסייה ממנה לקחנו את המדגם</a:t>
            </a:r>
          </a:p>
          <a:p>
            <a:pPr marL="685800" lvl="1" indent="-228600">
              <a:buAutoNum type="arabicPeriod"/>
            </a:pPr>
            <a:r>
              <a:rPr lang="he-IL" dirty="0"/>
              <a:t>חישוב סטטיסטיקה (ממוצע וסטיית תקן) של האוכלוסייה</a:t>
            </a:r>
          </a:p>
          <a:p>
            <a:pPr marL="685800" lvl="1" indent="-228600">
              <a:buAutoNum type="arabicPeriod"/>
            </a:pPr>
            <a:r>
              <a:rPr lang="he-IL" dirty="0"/>
              <a:t>חישוב שגיאת הערכת הסטטיסטיקה (שגיאת הממוצע)</a:t>
            </a:r>
          </a:p>
          <a:p>
            <a:pPr marL="685800" lvl="1" indent="-228600">
              <a:buAutoNum type="arabicPeriod"/>
            </a:pPr>
            <a:r>
              <a:rPr lang="he-IL" dirty="0"/>
              <a:t>השערה סטטיסטית ומרווח ביטחון שלה</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30</a:t>
            </a:fld>
            <a:endParaRPr lang="en-IL"/>
          </a:p>
        </p:txBody>
      </p:sp>
    </p:spTree>
    <p:extLst>
      <p:ext uri="{BB962C8B-B14F-4D97-AF65-F5344CB8AC3E}">
        <p14:creationId xmlns:p14="http://schemas.microsoft.com/office/powerpoint/2010/main" val="145683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31</a:t>
            </a:fld>
            <a:endParaRPr lang="en-IL"/>
          </a:p>
        </p:txBody>
      </p:sp>
    </p:spTree>
    <p:extLst>
      <p:ext uri="{BB962C8B-B14F-4D97-AF65-F5344CB8AC3E}">
        <p14:creationId xmlns:p14="http://schemas.microsoft.com/office/powerpoint/2010/main" val="24585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4</a:t>
            </a:fld>
            <a:endParaRPr lang="en-IL"/>
          </a:p>
        </p:txBody>
      </p:sp>
    </p:spTree>
    <p:extLst>
      <p:ext uri="{BB962C8B-B14F-4D97-AF65-F5344CB8AC3E}">
        <p14:creationId xmlns:p14="http://schemas.microsoft.com/office/powerpoint/2010/main" val="5621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rtl="1">
              <a:spcBef>
                <a:spcPts val="0"/>
              </a:spcBef>
              <a:spcAft>
                <a:spcPts val="0"/>
              </a:spcAft>
            </a:pPr>
            <a:r>
              <a:rPr lang="he-IL" sz="1800" dirty="0">
                <a:effectLst/>
                <a:latin typeface="Calibri" panose="020F0502020204030204" pitchFamily="34" charset="0"/>
              </a:rPr>
              <a:t>למה צריך סטטיסטיקה?</a:t>
            </a:r>
          </a:p>
          <a:p>
            <a:pPr marL="342900" rtl="1">
              <a:spcBef>
                <a:spcPts val="0"/>
              </a:spcBef>
              <a:spcAft>
                <a:spcPts val="0"/>
              </a:spcAft>
              <a:buFont typeface="Arial" panose="020B0604020202020204" pitchFamily="34" charset="0"/>
              <a:buChar char="•"/>
            </a:pPr>
            <a:r>
              <a:rPr lang="he-IL" sz="1800" dirty="0">
                <a:effectLst/>
                <a:latin typeface="Calibri" panose="020F0502020204030204" pitchFamily="34" charset="0"/>
                <a:cs typeface="Calibri" panose="020F0502020204030204" pitchFamily="34" charset="0"/>
              </a:rPr>
              <a:t>מידע </a:t>
            </a:r>
            <a:r>
              <a:rPr lang="he-IL" sz="1800" dirty="0" err="1">
                <a:effectLst/>
                <a:latin typeface="Calibri" panose="020F0502020204030204" pitchFamily="34" charset="0"/>
                <a:cs typeface="Calibri" panose="020F0502020204030204" pitchFamily="34" charset="0"/>
              </a:rPr>
              <a:t>מגשישים</a:t>
            </a:r>
            <a:r>
              <a:rPr lang="he-IL" sz="1800" dirty="0">
                <a:effectLst/>
                <a:latin typeface="Calibri" panose="020F0502020204030204" pitchFamily="34" charset="0"/>
                <a:cs typeface="Calibri" panose="020F0502020204030204" pitchFamily="34" charset="0"/>
              </a:rPr>
              <a:t> פיזיקליים הוא סטטיסטי/ רועש</a:t>
            </a:r>
            <a:endParaRPr lang="en-IL" sz="1800" dirty="0">
              <a:effectLst/>
              <a:latin typeface="Calibri" panose="020F0502020204030204" pitchFamily="34" charset="0"/>
            </a:endParaRPr>
          </a:p>
          <a:p>
            <a:pPr marL="0" marR="0" rtl="1">
              <a:spcBef>
                <a:spcPts val="0"/>
              </a:spcBef>
              <a:spcAft>
                <a:spcPts val="0"/>
              </a:spcAft>
            </a:pPr>
            <a:r>
              <a:rPr lang="en-US" sz="1800" dirty="0">
                <a:effectLst/>
                <a:latin typeface="Calibri" panose="020F0502020204030204" pitchFamily="34" charset="0"/>
              </a:rPr>
              <a:t>-----------------------------------------------------</a:t>
            </a:r>
            <a:endParaRPr lang="en-IL" sz="1800" dirty="0">
              <a:effectLst/>
              <a:latin typeface="Calibri" panose="020F0502020204030204" pitchFamily="34" charset="0"/>
            </a:endParaRPr>
          </a:p>
          <a:p>
            <a:pPr marL="0" marR="0" rtl="1">
              <a:spcBef>
                <a:spcPts val="0"/>
              </a:spcBef>
              <a:spcAft>
                <a:spcPts val="0"/>
              </a:spcAft>
            </a:pPr>
            <a:r>
              <a:rPr lang="he-IL" sz="1800" dirty="0">
                <a:effectLst/>
                <a:latin typeface="Calibri" panose="020F0502020204030204" pitchFamily="34" charset="0"/>
              </a:rPr>
              <a:t>מקצועות קשורים בסטטיסטיקה</a:t>
            </a:r>
            <a:endParaRPr lang="en-US" sz="1800" dirty="0">
              <a:effectLst/>
              <a:latin typeface="Calibri" panose="020F0502020204030204" pitchFamily="34" charset="0"/>
            </a:endParaRPr>
          </a:p>
          <a:p>
            <a:pPr marL="0" marR="0" algn="l" rtl="0">
              <a:spcBef>
                <a:spcPts val="0"/>
              </a:spcBef>
              <a:spcAft>
                <a:spcPts val="0"/>
              </a:spcAft>
            </a:pPr>
            <a:r>
              <a:rPr lang="en-US" sz="2800" b="1" i="0" u="none" strike="noStrike" dirty="0">
                <a:solidFill>
                  <a:srgbClr val="0B0080"/>
                </a:solidFill>
                <a:effectLst/>
                <a:latin typeface="Arial" panose="020B0604020202020204" pitchFamily="34" charset="0"/>
                <a:hlinkClick r:id="rId3" tooltip="Business analytics"/>
              </a:rPr>
              <a:t>https://en.wikipedia.org/wiki/List_of_fields_of_application_of_statistics</a:t>
            </a:r>
            <a:endParaRPr lang="en-US" sz="1800" b="1" i="0" u="none" strike="noStrike" dirty="0">
              <a:solidFill>
                <a:srgbClr val="0B0080"/>
              </a:solidFill>
              <a:effectLst/>
              <a:latin typeface="Calibri" panose="020F0502020204030204" pitchFamily="34" charset="0"/>
              <a:hlinkClick r:id="rId3" tooltip="Business analytics"/>
            </a:endParaRPr>
          </a:p>
          <a:p>
            <a:pPr marL="0" marR="0" algn="l" rtl="0">
              <a:spcBef>
                <a:spcPts val="0"/>
              </a:spcBef>
              <a:spcAft>
                <a:spcPts val="0"/>
              </a:spcAft>
            </a:pPr>
            <a:endParaRPr lang="en-US" sz="2800" b="1" i="0" u="none" strike="noStrike" dirty="0">
              <a:solidFill>
                <a:srgbClr val="0B0080"/>
              </a:solidFill>
              <a:effectLst/>
              <a:latin typeface="Arial" panose="020B0604020202020204" pitchFamily="34" charset="0"/>
              <a:hlinkClick r:id="rId3" tooltip="Business analytics"/>
            </a:endParaRPr>
          </a:p>
          <a:p>
            <a:pPr algn="l" rtl="0">
              <a:buFont typeface="Arial" panose="020B0604020202020204" pitchFamily="34" charset="0"/>
              <a:buChar char="•"/>
            </a:pPr>
            <a:r>
              <a:rPr lang="en-US" sz="2800" b="1" i="0" u="none" strike="noStrike" dirty="0">
                <a:solidFill>
                  <a:srgbClr val="0B0080"/>
                </a:solidFill>
                <a:effectLst/>
                <a:latin typeface="Arial" panose="020B0604020202020204" pitchFamily="34" charset="0"/>
                <a:hlinkClick r:id="rId3" tooltip="Business analytics"/>
              </a:rPr>
              <a:t>Probability –</a:t>
            </a:r>
            <a:r>
              <a:rPr lang="he-IL" sz="2800" b="0" i="0" dirty="0">
                <a:solidFill>
                  <a:srgbClr val="202122"/>
                </a:solidFill>
                <a:effectLst/>
                <a:latin typeface="Arial" panose="020B0604020202020204" pitchFamily="34" charset="0"/>
              </a:rPr>
              <a:t>טוב לאנשי פיתוח שיש להם מודל למוצר שלהם והם זקוקים לתאר את ההתנהגות שלו בשטח</a:t>
            </a:r>
            <a:endParaRPr lang="en-US" sz="2800" b="1" i="0" u="none" strike="noStrike" dirty="0">
              <a:solidFill>
                <a:srgbClr val="0B0080"/>
              </a:solidFill>
              <a:effectLst/>
              <a:latin typeface="Arial" panose="020B0604020202020204" pitchFamily="34" charset="0"/>
              <a:hlinkClick r:id="rId3" tooltip="Business analytics"/>
            </a:endParaRPr>
          </a:p>
          <a:p>
            <a:pPr algn="l" rtl="0">
              <a:buFont typeface="Arial" panose="020B0604020202020204" pitchFamily="34" charset="0"/>
              <a:buChar char="•"/>
            </a:pPr>
            <a:r>
              <a:rPr lang="en-US" sz="2800" b="1" i="0" u="none" strike="noStrike" dirty="0">
                <a:solidFill>
                  <a:srgbClr val="0B0080"/>
                </a:solidFill>
                <a:effectLst/>
                <a:latin typeface="Arial" panose="020B0604020202020204" pitchFamily="34" charset="0"/>
                <a:hlinkClick r:id="rId3" tooltip="Business analytics"/>
              </a:rPr>
              <a:t>Business analytics</a:t>
            </a:r>
            <a:r>
              <a:rPr lang="en-US" sz="2800" b="0" i="0" dirty="0">
                <a:solidFill>
                  <a:srgbClr val="202122"/>
                </a:solidFill>
                <a:effectLst/>
                <a:latin typeface="Arial" panose="020B0604020202020204" pitchFamily="34" charset="0"/>
              </a:rPr>
              <a:t> is a rapidly developing business process that applies statistical methods to data sets (often very large) to develop new insights and understanding of business performance &amp; opportunities</a:t>
            </a:r>
          </a:p>
          <a:p>
            <a:pPr algn="l" rtl="0">
              <a:buFont typeface="Arial" panose="020B0604020202020204" pitchFamily="34" charset="0"/>
              <a:buChar char="•"/>
            </a:pPr>
            <a:r>
              <a:rPr lang="en-US" sz="2800" b="1" i="0" u="none" strike="noStrike" dirty="0">
                <a:solidFill>
                  <a:srgbClr val="0B0080"/>
                </a:solidFill>
                <a:effectLst/>
                <a:latin typeface="Arial" panose="020B0604020202020204" pitchFamily="34" charset="0"/>
                <a:hlinkClick r:id="rId4" tooltip="Machine learning"/>
              </a:rPr>
              <a:t>Machine learning</a:t>
            </a:r>
            <a:r>
              <a:rPr lang="en-US" sz="2800" b="0" i="0" dirty="0">
                <a:solidFill>
                  <a:srgbClr val="202122"/>
                </a:solidFill>
                <a:effectLst/>
                <a:latin typeface="Arial" panose="020B0604020202020204" pitchFamily="34" charset="0"/>
              </a:rPr>
              <a:t> is the subfield of </a:t>
            </a:r>
            <a:r>
              <a:rPr lang="en-US" sz="2800" b="0" i="0" u="none" strike="noStrike" dirty="0">
                <a:solidFill>
                  <a:srgbClr val="0B0080"/>
                </a:solidFill>
                <a:effectLst/>
                <a:latin typeface="Arial" panose="020B0604020202020204" pitchFamily="34" charset="0"/>
                <a:hlinkClick r:id="rId5" tooltip="Computer science"/>
              </a:rPr>
              <a:t>computer science</a:t>
            </a:r>
            <a:r>
              <a:rPr lang="en-US" sz="2800" b="0" i="0" dirty="0">
                <a:solidFill>
                  <a:srgbClr val="202122"/>
                </a:solidFill>
                <a:effectLst/>
                <a:latin typeface="Arial" panose="020B0604020202020204" pitchFamily="34" charset="0"/>
              </a:rPr>
              <a:t> that formulates algorithms in order to make predictions from data. Predicts single item (object) behavior</a:t>
            </a:r>
          </a:p>
          <a:p>
            <a:pPr algn="l" rtl="0">
              <a:buFont typeface="Arial" panose="020B0604020202020204" pitchFamily="34" charset="0"/>
              <a:buChar char="•"/>
            </a:pPr>
            <a:r>
              <a:rPr lang="en-US" sz="2800" b="1" i="0" u="none" strike="noStrike" dirty="0">
                <a:solidFill>
                  <a:srgbClr val="0B0080"/>
                </a:solidFill>
                <a:effectLst/>
                <a:latin typeface="Arial" panose="020B0604020202020204" pitchFamily="34" charset="0"/>
                <a:hlinkClick r:id="rId6" tooltip="Operations research"/>
              </a:rPr>
              <a:t>Operations research</a:t>
            </a:r>
            <a:r>
              <a:rPr lang="en-US" sz="2800" b="0" i="0" dirty="0">
                <a:solidFill>
                  <a:srgbClr val="202122"/>
                </a:solidFill>
                <a:effectLst/>
                <a:latin typeface="Arial" panose="020B0604020202020204" pitchFamily="34" charset="0"/>
              </a:rPr>
              <a:t> (or operational research) is an interdisciplinary branch of applied mathematics and formal science that uses methods such as mathematical modeling, statistics, and algorithms to arrive at </a:t>
            </a:r>
            <a:r>
              <a:rPr lang="en-US" sz="2800" b="1" i="0" dirty="0">
                <a:solidFill>
                  <a:srgbClr val="202122"/>
                </a:solidFill>
                <a:effectLst/>
                <a:latin typeface="Arial" panose="020B0604020202020204" pitchFamily="34" charset="0"/>
              </a:rPr>
              <a:t>optimal or near optimal solutions to complex problems</a:t>
            </a:r>
            <a:r>
              <a:rPr lang="en-US" sz="2800" b="0" i="0" dirty="0">
                <a:solidFill>
                  <a:srgbClr val="202122"/>
                </a:solidFill>
                <a:effectLst/>
                <a:latin typeface="Arial" panose="020B0604020202020204" pitchFamily="34" charset="0"/>
              </a:rPr>
              <a:t>.</a:t>
            </a:r>
          </a:p>
          <a:p>
            <a:pPr algn="l" rtl="0">
              <a:buFont typeface="Arial" panose="020B0604020202020204" pitchFamily="34" charset="0"/>
              <a:buChar char="•"/>
            </a:pPr>
            <a:r>
              <a:rPr lang="en-US" sz="2800" b="0" i="0" dirty="0">
                <a:solidFill>
                  <a:srgbClr val="202122"/>
                </a:solidFill>
                <a:effectLst/>
                <a:latin typeface="Arial" panose="020B0604020202020204" pitchFamily="34" charset="0"/>
              </a:rPr>
              <a:t>Data </a:t>
            </a:r>
            <a:r>
              <a:rPr lang="en-US" sz="2800" b="0" i="0" dirty="0" err="1">
                <a:solidFill>
                  <a:srgbClr val="202122"/>
                </a:solidFill>
                <a:effectLst/>
                <a:latin typeface="Arial" panose="020B0604020202020204" pitchFamily="34" charset="0"/>
              </a:rPr>
              <a:t>Mineing</a:t>
            </a:r>
            <a:endParaRPr lang="en-US" sz="2800" b="0" i="0" dirty="0">
              <a:solidFill>
                <a:srgbClr val="202122"/>
              </a:solidFill>
              <a:effectLst/>
              <a:latin typeface="Arial" panose="020B0604020202020204" pitchFamily="34" charset="0"/>
            </a:endParaRPr>
          </a:p>
          <a:p>
            <a:pPr marL="0" marR="0" rtl="1">
              <a:spcBef>
                <a:spcPts val="0"/>
              </a:spcBef>
              <a:spcAft>
                <a:spcPts val="0"/>
              </a:spcAft>
            </a:pPr>
            <a:endParaRPr lang="he-IL" sz="1800" dirty="0">
              <a:effectLst/>
              <a:latin typeface="Calibri" panose="020F0502020204030204" pitchFamily="34" charset="0"/>
            </a:endParaRPr>
          </a:p>
          <a:p>
            <a:pPr marL="0" marR="0" rtl="1">
              <a:spcBef>
                <a:spcPts val="0"/>
              </a:spcBef>
              <a:spcAft>
                <a:spcPts val="0"/>
              </a:spcAft>
            </a:pPr>
            <a:endParaRPr lang="he-IL" sz="1800" dirty="0">
              <a:effectLst/>
              <a:latin typeface="Calibri" panose="020F0502020204030204" pitchFamily="34" charset="0"/>
            </a:endParaRPr>
          </a:p>
          <a:p>
            <a:pPr marL="0" marR="0" rtl="1">
              <a:spcBef>
                <a:spcPts val="0"/>
              </a:spcBef>
              <a:spcAft>
                <a:spcPts val="0"/>
              </a:spcAft>
            </a:pPr>
            <a:r>
              <a:rPr lang="he-IL" sz="1800" dirty="0">
                <a:effectLst/>
                <a:latin typeface="Calibri" panose="020F0502020204030204" pitchFamily="34" charset="0"/>
              </a:rPr>
              <a:t>מה ההבדל בין סטטיסטיקה והסתברות?</a:t>
            </a:r>
            <a:endParaRPr lang="en-US" sz="1800" dirty="0">
              <a:effectLst/>
              <a:latin typeface="Calibri" panose="020F0502020204030204" pitchFamily="34" charset="0"/>
            </a:endParaRPr>
          </a:p>
          <a:p>
            <a:pPr marL="0" marR="0" algn="l" rtl="0">
              <a:spcBef>
                <a:spcPts val="0"/>
              </a:spcBef>
              <a:spcAft>
                <a:spcPts val="0"/>
              </a:spcAft>
            </a:pPr>
            <a:r>
              <a:rPr lang="en-US" sz="1800" dirty="0">
                <a:effectLst/>
                <a:latin typeface="Calibri" panose="020F0502020204030204" pitchFamily="34" charset="0"/>
              </a:rPr>
              <a:t>http://www.johnkerl.org/doc/prbstat0/prbstat.html</a:t>
            </a:r>
          </a:p>
          <a:p>
            <a:pPr marL="0" marR="0" algn="l" rtl="0">
              <a:spcBef>
                <a:spcPts val="0"/>
              </a:spcBef>
              <a:spcAft>
                <a:spcPts val="0"/>
              </a:spcAft>
            </a:pPr>
            <a:endParaRPr lang="he-IL" sz="1800" dirty="0">
              <a:effectLst/>
              <a:latin typeface="Calibri" panose="020F0502020204030204" pitchFamily="34" charset="0"/>
            </a:endParaRPr>
          </a:p>
          <a:p>
            <a:pPr marL="0" marR="0" algn="l" rtl="0">
              <a:spcBef>
                <a:spcPts val="0"/>
              </a:spcBef>
              <a:spcAft>
                <a:spcPts val="0"/>
              </a:spcAft>
            </a:pPr>
            <a:r>
              <a:rPr lang="en-US" sz="1800" b="1" dirty="0">
                <a:solidFill>
                  <a:srgbClr val="1E4E79"/>
                </a:solidFill>
                <a:effectLst/>
                <a:latin typeface="Arial" panose="020B0604020202020204" pitchFamily="34" charset="0"/>
                <a:hlinkClick r:id="rId7"/>
              </a:rPr>
              <a:t>Probability versus Statistics</a:t>
            </a:r>
            <a:endParaRPr lang="en-US" sz="1800" dirty="0">
              <a:solidFill>
                <a:srgbClr val="1E4E79"/>
              </a:solidFill>
              <a:effectLst/>
              <a:latin typeface="Arial" panose="020B0604020202020204" pitchFamily="34" charset="0"/>
            </a:endParaRPr>
          </a:p>
          <a:p>
            <a:pPr marL="342900" marR="0" algn="l" rtl="0">
              <a:spcBef>
                <a:spcPts val="0"/>
              </a:spcBef>
              <a:spcAft>
                <a:spcPts val="0"/>
              </a:spcAft>
            </a:pPr>
            <a:r>
              <a:rPr lang="en-US" sz="1800" dirty="0">
                <a:effectLst/>
                <a:latin typeface="Calibri" panose="020F0502020204030204" pitchFamily="34" charset="0"/>
              </a:rPr>
              <a:t> </a:t>
            </a:r>
            <a:r>
              <a:rPr lang="en-US" sz="1800" b="1" dirty="0">
                <a:effectLst/>
                <a:latin typeface="Calibri" panose="020F0502020204030204" pitchFamily="34" charset="0"/>
              </a:rPr>
              <a:t>In probability</a:t>
            </a:r>
            <a:endParaRPr lang="en-US" sz="1800" dirty="0">
              <a:effectLst/>
              <a:latin typeface="Calibri" panose="020F0502020204030204" pitchFamily="34" charset="0"/>
            </a:endParaRPr>
          </a:p>
          <a:p>
            <a:pPr marL="800100" lvl="1" algn="l" rtl="0" fontAlgn="ctr">
              <a:spcBef>
                <a:spcPts val="0"/>
              </a:spcBef>
              <a:spcAft>
                <a:spcPts val="0"/>
              </a:spcAft>
              <a:buFont typeface="+mj-lt"/>
              <a:buAutoNum type="arabicPeriod"/>
            </a:pPr>
            <a:r>
              <a:rPr lang="en-US" sz="1800" b="1" i="0" dirty="0">
                <a:solidFill>
                  <a:srgbClr val="000000"/>
                </a:solidFill>
                <a:effectLst/>
                <a:latin typeface="Times New Roman" panose="02020603050405020304" pitchFamily="18" charset="0"/>
              </a:rPr>
              <a:t> Models, Rules </a:t>
            </a:r>
            <a:r>
              <a:rPr lang="en-IL" sz="1800" b="1" i="0" dirty="0">
                <a:solidFill>
                  <a:srgbClr val="000000"/>
                </a:solidFill>
                <a:effectLst/>
                <a:latin typeface="Times New Roman" panose="02020603050405020304" pitchFamily="18" charset="0"/>
              </a:rPr>
              <a:t>→</a:t>
            </a:r>
            <a:r>
              <a:rPr lang="en-US" sz="1800" b="1" i="0" dirty="0">
                <a:solidFill>
                  <a:srgbClr val="000000"/>
                </a:solidFill>
                <a:effectLst/>
                <a:latin typeface="Times New Roman" panose="02020603050405020304" pitchFamily="18" charset="0"/>
              </a:rPr>
              <a:t> data</a:t>
            </a:r>
            <a:r>
              <a:rPr lang="en-US" sz="1800" b="0" i="0" dirty="0">
                <a:solidFill>
                  <a:srgbClr val="000000"/>
                </a:solidFill>
                <a:effectLst/>
                <a:latin typeface="Times New Roman" panose="02020603050405020304" pitchFamily="18" charset="0"/>
              </a:rPr>
              <a:t>: Given the rules, describe the likelihoods of various events occurring.</a:t>
            </a:r>
          </a:p>
          <a:p>
            <a:pPr marL="800100" lvl="1" algn="l" rtl="0" fontAlgn="ctr">
              <a:spcBef>
                <a:spcPts val="0"/>
              </a:spcBef>
              <a:spcAft>
                <a:spcPts val="0"/>
              </a:spcAft>
              <a:buFont typeface="+mj-lt"/>
              <a:buAutoNum type="arabicPeriod"/>
            </a:pPr>
            <a:r>
              <a:rPr lang="en-US" sz="1800" b="0" i="0" dirty="0">
                <a:solidFill>
                  <a:srgbClr val="000000"/>
                </a:solidFill>
                <a:effectLst/>
                <a:latin typeface="Times New Roman" panose="02020603050405020304" pitchFamily="18" charset="0"/>
              </a:rPr>
              <a:t> Probability is about </a:t>
            </a:r>
            <a:r>
              <a:rPr lang="en-US" sz="1800" b="1" i="0" dirty="0">
                <a:solidFill>
                  <a:srgbClr val="000000"/>
                </a:solidFill>
                <a:effectLst/>
                <a:latin typeface="Times New Roman" panose="02020603050405020304" pitchFamily="18" charset="0"/>
              </a:rPr>
              <a:t>prediction </a:t>
            </a:r>
            <a:r>
              <a:rPr lang="en-IL" sz="1800" b="0" i="0" dirty="0">
                <a:solidFill>
                  <a:srgbClr val="000000"/>
                </a:solidFill>
                <a:effectLst/>
                <a:latin typeface="Times New Roman" panose="02020603050405020304" pitchFamily="18" charset="0"/>
              </a:rPr>
              <a:t>—</a:t>
            </a:r>
            <a:r>
              <a:rPr lang="en-US" sz="1800" b="0" i="0" dirty="0">
                <a:solidFill>
                  <a:srgbClr val="000000"/>
                </a:solidFill>
                <a:effectLst/>
                <a:latin typeface="Times New Roman" panose="02020603050405020304" pitchFamily="18" charset="0"/>
              </a:rPr>
              <a:t> </a:t>
            </a:r>
            <a:r>
              <a:rPr lang="en-US" sz="1800" b="1" i="0" dirty="0">
                <a:solidFill>
                  <a:srgbClr val="000000"/>
                </a:solidFill>
                <a:effectLst/>
                <a:latin typeface="Times New Roman" panose="02020603050405020304" pitchFamily="18" charset="0"/>
              </a:rPr>
              <a:t>looking forward</a:t>
            </a:r>
            <a:r>
              <a:rPr lang="en-US" sz="1800" b="0" i="0" dirty="0">
                <a:solidFill>
                  <a:srgbClr val="000000"/>
                </a:solidFill>
                <a:effectLst/>
                <a:latin typeface="Times New Roman" panose="02020603050405020304" pitchFamily="18" charset="0"/>
              </a:rPr>
              <a:t>.</a:t>
            </a:r>
          </a:p>
          <a:p>
            <a:pPr marL="800100" lvl="1" algn="l" rtl="0" fontAlgn="ctr">
              <a:spcBef>
                <a:spcPts val="0"/>
              </a:spcBef>
              <a:spcAft>
                <a:spcPts val="0"/>
              </a:spcAft>
              <a:buFont typeface="+mj-lt"/>
              <a:buAutoNum type="arabicPeriod"/>
            </a:pPr>
            <a:r>
              <a:rPr lang="en-US" sz="1800" b="0" i="0" dirty="0">
                <a:solidFill>
                  <a:srgbClr val="000000"/>
                </a:solidFill>
                <a:effectLst/>
                <a:latin typeface="Times New Roman" panose="02020603050405020304" pitchFamily="18" charset="0"/>
              </a:rPr>
              <a:t> Probability is </a:t>
            </a:r>
            <a:r>
              <a:rPr lang="en-US" sz="1800" b="1" i="0" dirty="0">
                <a:solidFill>
                  <a:srgbClr val="000000"/>
                </a:solidFill>
                <a:effectLst/>
                <a:latin typeface="Times New Roman" panose="02020603050405020304" pitchFamily="18" charset="0"/>
              </a:rPr>
              <a:t>mathematics</a:t>
            </a:r>
            <a:r>
              <a:rPr lang="en-US" sz="1800" b="0" i="0" dirty="0">
                <a:solidFill>
                  <a:srgbClr val="000000"/>
                </a:solidFill>
                <a:effectLst/>
                <a:latin typeface="Times New Roman" panose="02020603050405020304" pitchFamily="18" charset="0"/>
              </a:rPr>
              <a:t>.</a:t>
            </a:r>
          </a:p>
          <a:p>
            <a:pPr marL="342900" marR="0" algn="l" rtl="0">
              <a:spcBef>
                <a:spcPts val="0"/>
              </a:spcBef>
              <a:spcAft>
                <a:spcPts val="0"/>
              </a:spcAft>
            </a:pPr>
            <a:r>
              <a:rPr lang="en-US" sz="1800" dirty="0">
                <a:solidFill>
                  <a:srgbClr val="000000"/>
                </a:solidFill>
                <a:effectLst/>
                <a:latin typeface="Times New Roman" panose="02020603050405020304" pitchFamily="18" charset="0"/>
              </a:rPr>
              <a:t> </a:t>
            </a:r>
          </a:p>
          <a:p>
            <a:pPr marL="342900" marR="0" algn="l" rtl="0">
              <a:spcBef>
                <a:spcPts val="0"/>
              </a:spcBef>
              <a:spcAft>
                <a:spcPts val="0"/>
              </a:spcAft>
            </a:pPr>
            <a:r>
              <a:rPr lang="en-US" sz="1800" b="1" dirty="0">
                <a:solidFill>
                  <a:srgbClr val="000000"/>
                </a:solidFill>
                <a:effectLst/>
                <a:latin typeface="Times New Roman" panose="02020603050405020304" pitchFamily="18" charset="0"/>
              </a:rPr>
              <a:t>The statistician</a:t>
            </a:r>
            <a:r>
              <a:rPr lang="en-US" sz="1800" dirty="0">
                <a:solidFill>
                  <a:srgbClr val="000000"/>
                </a:solidFill>
                <a:effectLst/>
                <a:latin typeface="Times New Roman" panose="02020603050405020304" pitchFamily="18" charset="0"/>
              </a:rPr>
              <a:t> turns this around:</a:t>
            </a:r>
          </a:p>
          <a:p>
            <a:pPr marL="685800" algn="l" rtl="0" fontAlgn="ctr">
              <a:spcBef>
                <a:spcPts val="0"/>
              </a:spcBef>
              <a:spcAft>
                <a:spcPts val="0"/>
              </a:spcAft>
              <a:buFont typeface="+mj-lt"/>
              <a:buAutoNum type="arabicPeriod"/>
            </a:pPr>
            <a:r>
              <a:rPr lang="en-US" sz="1800" b="1" i="0" dirty="0">
                <a:solidFill>
                  <a:srgbClr val="000000"/>
                </a:solidFill>
                <a:effectLst/>
                <a:latin typeface="Times New Roman" panose="02020603050405020304" pitchFamily="18" charset="0"/>
              </a:rPr>
              <a:t> Model, Rules </a:t>
            </a:r>
            <a:r>
              <a:rPr lang="en-IL" sz="1800" b="1" i="0" dirty="0">
                <a:solidFill>
                  <a:srgbClr val="000000"/>
                </a:solidFill>
                <a:effectLst/>
                <a:latin typeface="Times New Roman" panose="02020603050405020304" pitchFamily="18" charset="0"/>
              </a:rPr>
              <a:t>←</a:t>
            </a:r>
            <a:r>
              <a:rPr lang="en-US" sz="1800" b="1" i="0" dirty="0">
                <a:solidFill>
                  <a:srgbClr val="000000"/>
                </a:solidFill>
                <a:effectLst/>
                <a:latin typeface="Times New Roman" panose="02020603050405020304" pitchFamily="18" charset="0"/>
              </a:rPr>
              <a:t> data</a:t>
            </a:r>
            <a:r>
              <a:rPr lang="en-US" sz="1800" b="0" i="0" dirty="0">
                <a:solidFill>
                  <a:srgbClr val="000000"/>
                </a:solidFill>
                <a:effectLst/>
                <a:latin typeface="Times New Roman" panose="02020603050405020304" pitchFamily="18" charset="0"/>
              </a:rPr>
              <a:t>: Given only the data, try to guess what the rules were. That is, some probability model controlled what data came out, and the best we can do is guess </a:t>
            </a:r>
            <a:r>
              <a:rPr lang="en-IL" sz="1800" b="0" i="0" dirty="0">
                <a:solidFill>
                  <a:srgbClr val="000000"/>
                </a:solidFill>
                <a:effectLst/>
                <a:latin typeface="Times New Roman" panose="02020603050405020304" pitchFamily="18" charset="0"/>
              </a:rPr>
              <a:t>—</a:t>
            </a:r>
            <a:r>
              <a:rPr lang="en-US" sz="1800" b="0" i="0" dirty="0">
                <a:solidFill>
                  <a:srgbClr val="000000"/>
                </a:solidFill>
                <a:effectLst/>
                <a:latin typeface="Times New Roman" panose="02020603050405020304" pitchFamily="18" charset="0"/>
              </a:rPr>
              <a:t> or approximate </a:t>
            </a:r>
            <a:r>
              <a:rPr lang="en-IL" sz="1800" b="0" i="0" dirty="0">
                <a:solidFill>
                  <a:srgbClr val="000000"/>
                </a:solidFill>
                <a:effectLst/>
                <a:latin typeface="Times New Roman" panose="02020603050405020304" pitchFamily="18" charset="0"/>
              </a:rPr>
              <a:t>—</a:t>
            </a:r>
            <a:r>
              <a:rPr lang="en-US" sz="1800" b="0" i="0" dirty="0">
                <a:solidFill>
                  <a:srgbClr val="000000"/>
                </a:solidFill>
                <a:effectLst/>
                <a:latin typeface="Times New Roman" panose="02020603050405020304" pitchFamily="18" charset="0"/>
              </a:rPr>
              <a:t> what that model was. We might guess wrong; we might refine our guess as we get more data.</a:t>
            </a:r>
          </a:p>
          <a:p>
            <a:pPr marL="685800" algn="l" rtl="0" fontAlgn="ctr">
              <a:spcBef>
                <a:spcPts val="0"/>
              </a:spcBef>
              <a:spcAft>
                <a:spcPts val="0"/>
              </a:spcAft>
              <a:buFont typeface="+mj-lt"/>
              <a:buAutoNum type="arabicPeriod"/>
            </a:pPr>
            <a:r>
              <a:rPr lang="en-US" sz="1800" b="0" i="0" dirty="0">
                <a:solidFill>
                  <a:srgbClr val="000000"/>
                </a:solidFill>
                <a:effectLst/>
                <a:latin typeface="Times New Roman" panose="02020603050405020304" pitchFamily="18" charset="0"/>
              </a:rPr>
              <a:t> Statistics is about </a:t>
            </a:r>
            <a:r>
              <a:rPr lang="en-US" sz="1800" b="1" i="0" dirty="0">
                <a:solidFill>
                  <a:srgbClr val="000000"/>
                </a:solidFill>
                <a:effectLst/>
                <a:latin typeface="Times New Roman" panose="02020603050405020304" pitchFamily="18" charset="0"/>
              </a:rPr>
              <a:t>Inference - looking backward</a:t>
            </a:r>
            <a:r>
              <a:rPr lang="en-US" sz="1800" b="0" i="0" dirty="0">
                <a:solidFill>
                  <a:srgbClr val="000000"/>
                </a:solidFill>
                <a:effectLst/>
                <a:latin typeface="Times New Roman" panose="02020603050405020304" pitchFamily="18" charset="0"/>
              </a:rPr>
              <a:t>.</a:t>
            </a:r>
          </a:p>
          <a:p>
            <a:pPr marL="685800" algn="l" rtl="0" fontAlgn="ctr">
              <a:spcBef>
                <a:spcPts val="0"/>
              </a:spcBef>
              <a:spcAft>
                <a:spcPts val="0"/>
              </a:spcAft>
              <a:buFont typeface="+mj-lt"/>
              <a:buAutoNum type="arabicPeriod"/>
            </a:pPr>
            <a:r>
              <a:rPr lang="en-US" sz="1800" b="0" i="0" dirty="0">
                <a:solidFill>
                  <a:srgbClr val="000000"/>
                </a:solidFill>
                <a:effectLst/>
                <a:latin typeface="Times New Roman" panose="02020603050405020304" pitchFamily="18" charset="0"/>
              </a:rPr>
              <a:t> Statistics is an </a:t>
            </a:r>
            <a:r>
              <a:rPr lang="en-US" sz="1800" b="1" i="0" dirty="0">
                <a:solidFill>
                  <a:srgbClr val="000000"/>
                </a:solidFill>
                <a:effectLst/>
                <a:latin typeface="Times New Roman" panose="02020603050405020304" pitchFamily="18" charset="0"/>
              </a:rPr>
              <a:t>art</a:t>
            </a:r>
            <a:r>
              <a:rPr lang="en-US" sz="1800" b="0" i="0" dirty="0">
                <a:solidFill>
                  <a:srgbClr val="000000"/>
                </a:solidFill>
                <a:effectLst/>
                <a:latin typeface="Times New Roman" panose="02020603050405020304" pitchFamily="18" charset="0"/>
              </a:rPr>
              <a:t>. It uses mathematical methods, but it is more than math.</a:t>
            </a:r>
          </a:p>
          <a:p>
            <a:pPr marL="0" marR="0" algn="l" rtl="0">
              <a:spcBef>
                <a:spcPts val="0"/>
              </a:spcBef>
              <a:spcAft>
                <a:spcPts val="0"/>
              </a:spcAft>
            </a:pPr>
            <a:endParaRPr lang="en-US" sz="1800" dirty="0">
              <a:effectLst/>
              <a:latin typeface="Calibri" panose="020F0502020204030204" pitchFamily="34" charset="0"/>
            </a:endParaRPr>
          </a:p>
          <a:p>
            <a:pPr marL="0" marR="0" algn="r">
              <a:spcBef>
                <a:spcPts val="0"/>
              </a:spcBef>
              <a:spcAft>
                <a:spcPts val="0"/>
              </a:spcAft>
            </a:pPr>
            <a:r>
              <a:rPr lang="en-US" sz="1800" dirty="0">
                <a:effectLst/>
                <a:latin typeface="Calibri" panose="020F0502020204030204" pitchFamily="34" charset="0"/>
              </a:rPr>
              <a:t>-----------------------------------------------------</a:t>
            </a:r>
            <a:endParaRPr lang="en-IL" sz="1800" dirty="0">
              <a:effectLst/>
              <a:latin typeface="Calibri" panose="020F0502020204030204" pitchFamily="34" charset="0"/>
            </a:endParaRPr>
          </a:p>
          <a:p>
            <a:pPr marL="0" marR="0" rtl="1">
              <a:spcBef>
                <a:spcPts val="0"/>
              </a:spcBef>
              <a:spcAft>
                <a:spcPts val="0"/>
              </a:spcAft>
            </a:pPr>
            <a:r>
              <a:rPr lang="he-IL" sz="1800" dirty="0">
                <a:effectLst/>
                <a:latin typeface="Calibri" panose="020F0502020204030204" pitchFamily="34" charset="0"/>
              </a:rPr>
              <a:t>מה ההבדל בין סטטיסטיקה</a:t>
            </a:r>
            <a:r>
              <a:rPr lang="en-US" sz="1800" dirty="0">
                <a:effectLst/>
                <a:latin typeface="Calibri" panose="020F0502020204030204" pitchFamily="34" charset="0"/>
              </a:rPr>
              <a:t> </a:t>
            </a:r>
            <a:r>
              <a:rPr lang="he-IL" sz="1800" dirty="0">
                <a:effectLst/>
                <a:latin typeface="Calibri" panose="020F0502020204030204" pitchFamily="34" charset="0"/>
              </a:rPr>
              <a:t>ולמידת מכונה?</a:t>
            </a:r>
            <a:endParaRPr lang="en-IL" sz="1800" dirty="0">
              <a:effectLst/>
              <a:latin typeface="Calibri" panose="020F0502020204030204" pitchFamily="34" charset="0"/>
            </a:endParaRPr>
          </a:p>
          <a:p>
            <a:pPr marL="0" marR="0" rtl="1">
              <a:spcBef>
                <a:spcPts val="0"/>
              </a:spcBef>
              <a:spcAft>
                <a:spcPts val="0"/>
              </a:spcAft>
            </a:pPr>
            <a:r>
              <a:rPr lang="en-IL" sz="1800" dirty="0">
                <a:effectLst/>
                <a:latin typeface="Calibri" panose="020F0502020204030204" pitchFamily="34" charset="0"/>
              </a:rPr>
              <a:t> </a:t>
            </a:r>
          </a:p>
          <a:p>
            <a:pPr algn="l" rtl="0">
              <a:spcBef>
                <a:spcPts val="0"/>
              </a:spcBef>
              <a:spcAft>
                <a:spcPts val="1200"/>
              </a:spcAft>
            </a:pPr>
            <a:r>
              <a:rPr lang="en-US" sz="1800" b="1" dirty="0">
                <a:solidFill>
                  <a:srgbClr val="1E4E79"/>
                </a:solidFill>
                <a:effectLst/>
                <a:latin typeface="Arial" panose="020B0604020202020204" pitchFamily="34" charset="0"/>
                <a:hlinkClick r:id="rId8"/>
              </a:rPr>
              <a:t>Statistics versus machine learning</a:t>
            </a:r>
            <a:endParaRPr lang="en-US" sz="1800" b="1" dirty="0">
              <a:solidFill>
                <a:srgbClr val="1E4E79"/>
              </a:solidFill>
              <a:effectLst/>
              <a:latin typeface="Arial" panose="020B0604020202020204" pitchFamily="34" charset="0"/>
            </a:endParaRPr>
          </a:p>
          <a:p>
            <a:pPr algn="l" rtl="0">
              <a:spcBef>
                <a:spcPts val="0"/>
              </a:spcBef>
              <a:spcAft>
                <a:spcPts val="1200"/>
              </a:spcAft>
            </a:pPr>
            <a:r>
              <a:rPr lang="en-US" sz="1800" b="1" dirty="0">
                <a:solidFill>
                  <a:srgbClr val="1E4E79"/>
                </a:solidFill>
                <a:effectLst/>
                <a:latin typeface="Arial" panose="020B0604020202020204" pitchFamily="34" charset="0"/>
              </a:rPr>
              <a:t>https://www.nature.com/articles/nmeth.4642</a:t>
            </a:r>
          </a:p>
          <a:p>
            <a:pPr algn="l" rtl="0">
              <a:spcBef>
                <a:spcPts val="0"/>
              </a:spcBef>
              <a:spcAft>
                <a:spcPts val="1200"/>
              </a:spcAft>
            </a:pPr>
            <a:endParaRPr lang="en-US" sz="1800" b="1" dirty="0">
              <a:solidFill>
                <a:srgbClr val="1E4E79"/>
              </a:solidFill>
              <a:effectLst/>
              <a:latin typeface="Arial" panose="020B0604020202020204" pitchFamily="34" charset="0"/>
            </a:endParaRPr>
          </a:p>
          <a:p>
            <a:pPr marL="0" marR="0" algn="l" rtl="0" fontAlgn="t">
              <a:spcBef>
                <a:spcPts val="0"/>
              </a:spcBef>
              <a:spcAft>
                <a:spcPts val="0"/>
              </a:spcAft>
            </a:pPr>
            <a:r>
              <a:rPr lang="en-US" sz="1800" b="0" i="0" dirty="0">
                <a:solidFill>
                  <a:srgbClr val="222222"/>
                </a:solidFill>
                <a:effectLst/>
                <a:latin typeface="arial" panose="020B0604020202020204" pitchFamily="34" charset="0"/>
              </a:rPr>
              <a:t>Statistics:	Sample </a:t>
            </a:r>
            <a:r>
              <a:rPr lang="en-US" sz="1800" b="0" i="0" dirty="0">
                <a:solidFill>
                  <a:srgbClr val="222222"/>
                </a:solidFill>
                <a:effectLst/>
                <a:latin typeface="arial" panose="020B0604020202020204" pitchFamily="34" charset="0"/>
                <a:sym typeface="Wingdings" panose="05000000000000000000" pitchFamily="2" charset="2"/>
              </a:rPr>
              <a:t> Infer about	Population mean, std</a:t>
            </a:r>
          </a:p>
          <a:p>
            <a:pPr marL="0" marR="0" algn="l" rtl="0" fontAlgn="t">
              <a:spcBef>
                <a:spcPts val="0"/>
              </a:spcBef>
              <a:spcAft>
                <a:spcPts val="0"/>
              </a:spcAft>
            </a:pPr>
            <a:r>
              <a:rPr lang="en-US" sz="1800" b="0" i="0" dirty="0">
                <a:solidFill>
                  <a:srgbClr val="222222"/>
                </a:solidFill>
                <a:effectLst/>
                <a:latin typeface="arial" panose="020B0604020202020204" pitchFamily="34" charset="0"/>
                <a:sym typeface="Wingdings" panose="05000000000000000000" pitchFamily="2" charset="2"/>
              </a:rPr>
              <a:t>ML:	</a:t>
            </a:r>
            <a:r>
              <a:rPr lang="en-US" sz="1200" b="0" i="0" dirty="0">
                <a:solidFill>
                  <a:srgbClr val="222222"/>
                </a:solidFill>
                <a:effectLst/>
                <a:latin typeface="arial" panose="020B0604020202020204" pitchFamily="34" charset="0"/>
              </a:rPr>
              <a:t>Sample </a:t>
            </a:r>
            <a:r>
              <a:rPr lang="en-US" sz="1200" b="0" i="0" dirty="0">
                <a:solidFill>
                  <a:srgbClr val="222222"/>
                </a:solidFill>
                <a:effectLst/>
                <a:latin typeface="arial" panose="020B0604020202020204" pitchFamily="34" charset="0"/>
                <a:sym typeface="Wingdings" panose="05000000000000000000" pitchFamily="2" charset="2"/>
              </a:rPr>
              <a:t> Predicts/ Classify  Item, Object, one trail</a:t>
            </a:r>
          </a:p>
          <a:p>
            <a:pPr algn="l" rtl="0">
              <a:spcBef>
                <a:spcPts val="0"/>
              </a:spcBef>
              <a:spcAft>
                <a:spcPts val="1200"/>
              </a:spcAft>
            </a:pPr>
            <a:endParaRPr lang="en-US" sz="1800" b="1" dirty="0">
              <a:solidFill>
                <a:srgbClr val="1E4E79"/>
              </a:solidFill>
              <a:effectLst/>
              <a:latin typeface="Arial" panose="020B0604020202020204" pitchFamily="34" charset="0"/>
            </a:endParaRPr>
          </a:p>
          <a:p>
            <a:pPr algn="l" rtl="0">
              <a:spcBef>
                <a:spcPts val="0"/>
              </a:spcBef>
              <a:spcAft>
                <a:spcPts val="1200"/>
              </a:spcAft>
            </a:pPr>
            <a:r>
              <a:rPr lang="en-US" sz="1800" b="1" dirty="0">
                <a:effectLst/>
                <a:latin typeface="Calibri" panose="020F0502020204030204" pitchFamily="34" charset="0"/>
              </a:rPr>
              <a:t>Statistics</a:t>
            </a:r>
            <a:r>
              <a:rPr lang="en-US" sz="1800" dirty="0">
                <a:effectLst/>
                <a:latin typeface="Calibri" panose="020F0502020204030204" pitchFamily="34" charset="0"/>
              </a:rPr>
              <a:t> draws population </a:t>
            </a:r>
            <a:r>
              <a:rPr lang="en-US" sz="1800" b="1" dirty="0">
                <a:effectLst/>
                <a:latin typeface="Calibri" panose="020F0502020204030204" pitchFamily="34" charset="0"/>
              </a:rPr>
              <a:t>inferences</a:t>
            </a:r>
            <a:r>
              <a:rPr lang="en-US" sz="1800" dirty="0">
                <a:effectLst/>
                <a:latin typeface="Calibri" panose="020F0502020204030204" pitchFamily="34" charset="0"/>
              </a:rPr>
              <a:t> from a </a:t>
            </a:r>
            <a:r>
              <a:rPr lang="en-US" sz="1800" b="1" dirty="0">
                <a:effectLst/>
                <a:latin typeface="Calibri" panose="020F0502020204030204" pitchFamily="34" charset="0"/>
              </a:rPr>
              <a:t>sample</a:t>
            </a:r>
          </a:p>
          <a:p>
            <a:pPr algn="l" rtl="0">
              <a:spcBef>
                <a:spcPts val="0"/>
              </a:spcBef>
              <a:spcAft>
                <a:spcPts val="1200"/>
              </a:spcAft>
            </a:pPr>
            <a:r>
              <a:rPr lang="en-US" sz="1800" b="1" dirty="0">
                <a:effectLst/>
                <a:latin typeface="Calibri" panose="020F0502020204030204" pitchFamily="34" charset="0"/>
              </a:rPr>
              <a:t>machine</a:t>
            </a:r>
            <a:r>
              <a:rPr lang="en-US" sz="1800" dirty="0">
                <a:effectLst/>
                <a:latin typeface="Calibri" panose="020F0502020204030204" pitchFamily="34" charset="0"/>
              </a:rPr>
              <a:t> </a:t>
            </a:r>
            <a:r>
              <a:rPr lang="en-US" sz="1800" b="1" dirty="0">
                <a:effectLst/>
                <a:latin typeface="Calibri" panose="020F0502020204030204" pitchFamily="34" charset="0"/>
              </a:rPr>
              <a:t>learning</a:t>
            </a:r>
            <a:r>
              <a:rPr lang="en-US" sz="1800" dirty="0">
                <a:effectLst/>
                <a:latin typeface="Calibri" panose="020F0502020204030204" pitchFamily="34" charset="0"/>
              </a:rPr>
              <a:t> finds </a:t>
            </a:r>
            <a:r>
              <a:rPr lang="en-US" sz="1800" b="0" dirty="0">
                <a:effectLst/>
                <a:latin typeface="Calibri" panose="020F0502020204030204" pitchFamily="34" charset="0"/>
              </a:rPr>
              <a:t>generalizable</a:t>
            </a:r>
            <a:r>
              <a:rPr lang="en-US" sz="1800" b="1" dirty="0">
                <a:effectLst/>
                <a:latin typeface="Calibri" panose="020F0502020204030204" pitchFamily="34" charset="0"/>
              </a:rPr>
              <a:t> predictive </a:t>
            </a:r>
            <a:r>
              <a:rPr lang="en-US" sz="1800" b="0" dirty="0">
                <a:effectLst/>
                <a:latin typeface="Calibri" panose="020F0502020204030204" pitchFamily="34" charset="0"/>
              </a:rPr>
              <a:t>patterns</a:t>
            </a:r>
            <a:r>
              <a:rPr lang="en-US" sz="1800" dirty="0">
                <a:effectLst/>
                <a:latin typeface="Calibri" panose="020F0502020204030204" pitchFamily="34" charset="0"/>
              </a:rPr>
              <a:t>.</a:t>
            </a:r>
          </a:p>
          <a:p>
            <a:pPr marL="0" marR="0" algn="l" rtl="0" fontAlgn="t">
              <a:spcBef>
                <a:spcPts val="0"/>
              </a:spcBef>
              <a:spcAft>
                <a:spcPts val="0"/>
              </a:spcAft>
            </a:pPr>
            <a:r>
              <a:rPr lang="en-US" sz="1800" dirty="0">
                <a:effectLst/>
                <a:latin typeface="Calibri" panose="020F0502020204030204" pitchFamily="34" charset="0"/>
              </a:rPr>
              <a:t>Machine Learning</a:t>
            </a:r>
            <a:r>
              <a:rPr lang="he-IL" sz="1800" dirty="0">
                <a:effectLst/>
                <a:latin typeface="Calibri" panose="020F0502020204030204" pitchFamily="34" charset="0"/>
              </a:rPr>
              <a:t> - </a:t>
            </a:r>
            <a:r>
              <a:rPr lang="en-US" sz="1800" dirty="0">
                <a:effectLst/>
                <a:latin typeface="Calibri" panose="020F0502020204030204" pitchFamily="34" charset="0"/>
              </a:rPr>
              <a:t>Modeling/ parsimony (</a:t>
            </a:r>
            <a:r>
              <a:rPr lang="he-IL" sz="1800" dirty="0">
                <a:effectLst/>
                <a:latin typeface="Calibri" panose="020F0502020204030204" pitchFamily="34" charset="0"/>
              </a:rPr>
              <a:t>חסכנות</a:t>
            </a:r>
            <a:r>
              <a:rPr lang="en-US" sz="1800" dirty="0">
                <a:effectLst/>
                <a:latin typeface="Calibri" panose="020F0502020204030204" pitchFamily="34" charset="0"/>
              </a:rPr>
              <a:t>)</a:t>
            </a:r>
          </a:p>
          <a:p>
            <a:pPr marL="0" marR="0" algn="l" rtl="0" fontAlgn="t">
              <a:spcBef>
                <a:spcPts val="0"/>
              </a:spcBef>
              <a:spcAft>
                <a:spcPts val="0"/>
              </a:spcAft>
            </a:pPr>
            <a:r>
              <a:rPr lang="en-US" sz="1800" dirty="0">
                <a:effectLst/>
                <a:latin typeface="Calibri" panose="020F0502020204030204" pitchFamily="34" charset="0"/>
              </a:rPr>
              <a:t> </a:t>
            </a:r>
          </a:p>
          <a:p>
            <a:pPr marL="0" marR="0" algn="l" rtl="0" fontAlgn="t">
              <a:spcBef>
                <a:spcPts val="0"/>
              </a:spcBef>
              <a:spcAft>
                <a:spcPts val="0"/>
              </a:spcAft>
            </a:pPr>
            <a:r>
              <a:rPr lang="en-US" sz="1800" dirty="0">
                <a:effectLst/>
                <a:latin typeface="Calibri" panose="020F0502020204030204" pitchFamily="34" charset="0"/>
              </a:rPr>
              <a:t>Parsimony (simplest model that explains the samples)</a:t>
            </a:r>
          </a:p>
          <a:p>
            <a:pPr marL="0" marR="0" algn="l" rtl="0" fontAlgn="t">
              <a:spcBef>
                <a:spcPts val="0"/>
              </a:spcBef>
              <a:spcAft>
                <a:spcPts val="0"/>
              </a:spcAft>
            </a:pPr>
            <a:br>
              <a:rPr lang="en-US" sz="2800" dirty="0"/>
            </a:br>
            <a:r>
              <a:rPr lang="en-US" sz="2800" b="0" i="0" dirty="0">
                <a:solidFill>
                  <a:srgbClr val="222222"/>
                </a:solidFill>
                <a:effectLst/>
                <a:latin typeface="arial" panose="020B0604020202020204" pitchFamily="34" charset="0"/>
              </a:rPr>
              <a:t>“The major </a:t>
            </a:r>
            <a:r>
              <a:rPr lang="en-US" sz="2800" b="1" i="0" dirty="0">
                <a:solidFill>
                  <a:srgbClr val="222222"/>
                </a:solidFill>
                <a:effectLst/>
                <a:latin typeface="arial" panose="020B0604020202020204" pitchFamily="34" charset="0"/>
              </a:rPr>
              <a:t>difference between machine learning</a:t>
            </a:r>
            <a:r>
              <a:rPr lang="en-US" sz="2800" b="0" i="0" dirty="0">
                <a:solidFill>
                  <a:srgbClr val="222222"/>
                </a:solidFill>
                <a:effectLst/>
                <a:latin typeface="arial" panose="020B0604020202020204" pitchFamily="34" charset="0"/>
              </a:rPr>
              <a:t> and </a:t>
            </a:r>
            <a:r>
              <a:rPr lang="en-US" sz="2800" b="1" i="0" dirty="0">
                <a:solidFill>
                  <a:srgbClr val="222222"/>
                </a:solidFill>
                <a:effectLst/>
                <a:latin typeface="arial" panose="020B0604020202020204" pitchFamily="34" charset="0"/>
              </a:rPr>
              <a:t>statistics</a:t>
            </a:r>
            <a:r>
              <a:rPr lang="en-US" sz="2800" b="0" i="0" dirty="0">
                <a:solidFill>
                  <a:srgbClr val="222222"/>
                </a:solidFill>
                <a:effectLst/>
                <a:latin typeface="arial" panose="020B0604020202020204" pitchFamily="34" charset="0"/>
              </a:rPr>
              <a:t> is their purpose.</a:t>
            </a:r>
          </a:p>
          <a:p>
            <a:pPr marL="0" marR="0" lvl="0" indent="0" algn="l" defTabSz="914400" rtl="0" eaLnBrk="1" fontAlgn="t" latinLnBrk="0" hangingPunct="1">
              <a:lnSpc>
                <a:spcPct val="100000"/>
              </a:lnSpc>
              <a:spcBef>
                <a:spcPts val="0"/>
              </a:spcBef>
              <a:spcAft>
                <a:spcPts val="0"/>
              </a:spcAft>
              <a:buClrTx/>
              <a:buSzTx/>
              <a:buFontTx/>
              <a:buNone/>
              <a:tabLst/>
              <a:defRPr/>
            </a:pPr>
            <a:r>
              <a:rPr lang="en-US" sz="2800" b="1" i="0" dirty="0">
                <a:solidFill>
                  <a:srgbClr val="222222"/>
                </a:solidFill>
                <a:effectLst/>
                <a:latin typeface="arial" panose="020B0604020202020204" pitchFamily="34" charset="0"/>
              </a:rPr>
              <a:t>Statistical models </a:t>
            </a:r>
            <a:r>
              <a:rPr lang="en-US" sz="2800" b="0" i="0" dirty="0">
                <a:solidFill>
                  <a:srgbClr val="222222"/>
                </a:solidFill>
                <a:effectLst/>
                <a:latin typeface="arial" panose="020B0604020202020204" pitchFamily="34" charset="0"/>
              </a:rPr>
              <a:t>are designed for </a:t>
            </a:r>
            <a:r>
              <a:rPr lang="en-US" sz="2800" b="1" i="0" dirty="0">
                <a:solidFill>
                  <a:srgbClr val="222222"/>
                </a:solidFill>
                <a:effectLst/>
                <a:latin typeface="arial" panose="020B0604020202020204" pitchFamily="34" charset="0"/>
              </a:rPr>
              <a:t>inference</a:t>
            </a:r>
            <a:r>
              <a:rPr lang="en-US" sz="2800" b="0" i="0" dirty="0">
                <a:solidFill>
                  <a:srgbClr val="222222"/>
                </a:solidFill>
                <a:effectLst/>
                <a:latin typeface="arial" panose="020B0604020202020204" pitchFamily="34" charset="0"/>
              </a:rPr>
              <a:t> about the relationships </a:t>
            </a:r>
            <a:r>
              <a:rPr lang="en-US" sz="2800" b="1" i="0" dirty="0">
                <a:solidFill>
                  <a:srgbClr val="222222"/>
                </a:solidFill>
                <a:effectLst/>
                <a:latin typeface="arial" panose="020B0604020202020204" pitchFamily="34" charset="0"/>
              </a:rPr>
              <a:t>between</a:t>
            </a:r>
            <a:r>
              <a:rPr lang="en-US" sz="2800" b="0" i="0" dirty="0">
                <a:solidFill>
                  <a:srgbClr val="222222"/>
                </a:solidFill>
                <a:effectLst/>
                <a:latin typeface="arial" panose="020B0604020202020204" pitchFamily="34" charset="0"/>
              </a:rPr>
              <a:t> variables.” ... </a:t>
            </a:r>
            <a:r>
              <a:rPr lang="en-US" sz="2800" b="1" i="0" dirty="0">
                <a:solidFill>
                  <a:srgbClr val="222222"/>
                </a:solidFill>
                <a:effectLst/>
                <a:latin typeface="arial" panose="020B0604020202020204" pitchFamily="34" charset="0"/>
              </a:rPr>
              <a:t>Statistics</a:t>
            </a:r>
            <a:r>
              <a:rPr lang="en-US" sz="2800" b="0" i="0" dirty="0">
                <a:solidFill>
                  <a:srgbClr val="222222"/>
                </a:solidFill>
                <a:effectLst/>
                <a:latin typeface="arial" panose="020B0604020202020204" pitchFamily="34" charset="0"/>
              </a:rPr>
              <a:t> is the mathematical study of data   </a:t>
            </a:r>
            <a:r>
              <a:rPr lang="he-IL" sz="2800" b="0" i="0" dirty="0">
                <a:solidFill>
                  <a:srgbClr val="222222"/>
                </a:solidFill>
                <a:effectLst/>
                <a:latin typeface="arial" panose="020B0604020202020204" pitchFamily="34" charset="0"/>
              </a:rPr>
              <a:t>"דע מהיכן אתה </a:t>
            </a:r>
            <a:r>
              <a:rPr lang="he-IL" sz="2800" b="0" i="0" dirty="0" err="1">
                <a:solidFill>
                  <a:srgbClr val="222222"/>
                </a:solidFill>
                <a:effectLst/>
                <a:latin typeface="arial" panose="020B0604020202020204" pitchFamily="34" charset="0"/>
              </a:rPr>
              <a:t>דטה</a:t>
            </a:r>
            <a:r>
              <a:rPr lang="he-IL" sz="2800" b="0" i="0" dirty="0">
                <a:solidFill>
                  <a:srgbClr val="222222"/>
                </a:solidFill>
                <a:effectLst/>
                <a:latin typeface="arial" panose="020B0604020202020204" pitchFamily="34" charset="0"/>
              </a:rPr>
              <a:t> ולהיכן אתה הולך"</a:t>
            </a:r>
            <a:endParaRPr lang="en-US" sz="1800" dirty="0">
              <a:effectLst/>
              <a:latin typeface="Calibri" panose="020F0502020204030204" pitchFamily="34" charset="0"/>
            </a:endParaRPr>
          </a:p>
          <a:p>
            <a:pPr marL="0" marR="0" algn="l" rtl="0" fontAlgn="t">
              <a:spcBef>
                <a:spcPts val="0"/>
              </a:spcBef>
              <a:spcAft>
                <a:spcPts val="0"/>
              </a:spcAft>
            </a:pPr>
            <a:r>
              <a:rPr lang="en-US" sz="2800" b="1" i="0" dirty="0">
                <a:solidFill>
                  <a:srgbClr val="222222"/>
                </a:solidFill>
                <a:effectLst/>
                <a:latin typeface="arial" panose="020B0604020202020204" pitchFamily="34" charset="0"/>
              </a:rPr>
              <a:t>Machine learning</a:t>
            </a:r>
            <a:r>
              <a:rPr lang="en-US" sz="2800" b="0" i="0" dirty="0">
                <a:solidFill>
                  <a:srgbClr val="222222"/>
                </a:solidFill>
                <a:effectLst/>
                <a:latin typeface="arial" panose="020B0604020202020204" pitchFamily="34" charset="0"/>
              </a:rPr>
              <a:t> models are designed to make the most accurate </a:t>
            </a:r>
            <a:r>
              <a:rPr lang="en-US" sz="2800" b="1" i="0" dirty="0">
                <a:solidFill>
                  <a:srgbClr val="222222"/>
                </a:solidFill>
                <a:effectLst/>
                <a:latin typeface="arial" panose="020B0604020202020204" pitchFamily="34" charset="0"/>
              </a:rPr>
              <a:t>predictions</a:t>
            </a:r>
            <a:r>
              <a:rPr lang="en-US" sz="2800" b="0" i="0" dirty="0">
                <a:solidFill>
                  <a:srgbClr val="222222"/>
                </a:solidFill>
                <a:effectLst/>
                <a:latin typeface="arial" panose="020B0604020202020204" pitchFamily="34" charset="0"/>
              </a:rPr>
              <a:t> possible.</a:t>
            </a:r>
          </a:p>
          <a:p>
            <a:pPr marL="0" marR="0" algn="l" rtl="0" fontAlgn="t">
              <a:spcBef>
                <a:spcPts val="0"/>
              </a:spcBef>
              <a:spcAft>
                <a:spcPts val="0"/>
              </a:spcAft>
            </a:pPr>
            <a:endParaRPr lang="en-US" sz="2800" b="0" i="0" dirty="0">
              <a:solidFill>
                <a:srgbClr val="222222"/>
              </a:solidFill>
              <a:effectLst/>
              <a:latin typeface="arial" panose="020B0604020202020204" pitchFamily="34" charset="0"/>
            </a:endParaRPr>
          </a:p>
          <a:p>
            <a:pPr algn="r" rtl="0"/>
            <a:endParaRPr lang="en-IL" sz="1800" dirty="0">
              <a:effectLst/>
              <a:latin typeface="Calibri" panose="020F0502020204030204" pitchFamily="34" charset="0"/>
            </a:endParaRPr>
          </a:p>
          <a:p>
            <a:pPr marL="0" marR="0" algn="l" rtl="0">
              <a:spcBef>
                <a:spcPts val="0"/>
              </a:spcBef>
              <a:spcAft>
                <a:spcPts val="0"/>
              </a:spcAft>
            </a:pPr>
            <a:r>
              <a:rPr lang="en-US" sz="1800" dirty="0">
                <a:effectLst/>
                <a:latin typeface="Calibri" panose="020F0502020204030204" pitchFamily="34" charset="0"/>
              </a:rPr>
              <a:t> </a:t>
            </a:r>
            <a:r>
              <a:rPr lang="en-US" sz="1800" dirty="0">
                <a:effectLst/>
                <a:latin typeface="Calibri" panose="020F0502020204030204" pitchFamily="34" charset="0"/>
                <a:hlinkClick r:id="rId9"/>
              </a:rPr>
              <a:t>Week 9 Machine Learning versus classical statistics</a:t>
            </a:r>
            <a:endParaRPr lang="en-US" sz="1800" dirty="0">
              <a:effectLst/>
              <a:latin typeface="Calibri" panose="020F0502020204030204" pitchFamily="34" charset="0"/>
            </a:endParaRPr>
          </a:p>
          <a:p>
            <a:pPr marL="0" marR="0" algn="l" rtl="0">
              <a:spcBef>
                <a:spcPts val="0"/>
              </a:spcBef>
              <a:spcAft>
                <a:spcPts val="0"/>
              </a:spcAft>
            </a:pPr>
            <a:r>
              <a:rPr lang="en-US" sz="1800" dirty="0">
                <a:effectLst/>
                <a:latin typeface="Calibri" panose="020F0502020204030204" pitchFamily="34" charset="0"/>
              </a:rPr>
              <a:t>https://www.youtube.com/watch?v=U0XIBBuJal4</a:t>
            </a:r>
          </a:p>
          <a:p>
            <a:pPr marL="0" marR="0" algn="l" rtl="0">
              <a:spcBef>
                <a:spcPts val="0"/>
              </a:spcBef>
              <a:spcAft>
                <a:spcPts val="0"/>
              </a:spcAft>
            </a:pPr>
            <a:endParaRPr lang="en-US" sz="1800" dirty="0">
              <a:effectLst/>
              <a:latin typeface="Calibri" panose="020F0502020204030204" pitchFamily="34" charset="0"/>
            </a:endParaRPr>
          </a:p>
          <a:p>
            <a:pPr marL="0" marR="0" algn="l" rtl="0">
              <a:spcBef>
                <a:spcPts val="0"/>
              </a:spcBef>
              <a:spcAft>
                <a:spcPts val="0"/>
              </a:spcAft>
            </a:pPr>
            <a:r>
              <a:rPr lang="en-US" sz="1800" dirty="0">
                <a:effectLst/>
                <a:latin typeface="Calibri" panose="020F0502020204030204" pitchFamily="34" charset="0"/>
              </a:rPr>
              <a:t>https://en.wikipedia.org/wiki/William_Sealy_Gosset</a:t>
            </a:r>
          </a:p>
          <a:p>
            <a:pPr marL="0" marR="0" algn="l" rtl="0">
              <a:spcBef>
                <a:spcPts val="0"/>
              </a:spcBef>
              <a:spcAft>
                <a:spcPts val="0"/>
              </a:spcAft>
            </a:pPr>
            <a:r>
              <a:rPr lang="en-US" sz="1800" dirty="0">
                <a:effectLst/>
                <a:latin typeface="Calibri" panose="020F0502020204030204" pitchFamily="34" charset="0"/>
              </a:rPr>
              <a:t>-----------------------------------------------------------------------------</a:t>
            </a:r>
          </a:p>
          <a:p>
            <a:pPr marL="0" marR="0" algn="l" rtl="0">
              <a:spcBef>
                <a:spcPts val="0"/>
              </a:spcBef>
              <a:spcAft>
                <a:spcPts val="0"/>
              </a:spcAft>
            </a:pPr>
            <a:r>
              <a:rPr lang="en-US" sz="1800" b="0" i="0" dirty="0">
                <a:solidFill>
                  <a:srgbClr val="242021"/>
                </a:solidFill>
                <a:effectLst/>
                <a:latin typeface="Square721BT-RomanCondensed"/>
              </a:rPr>
              <a:t>W</a:t>
            </a:r>
            <a:r>
              <a:rPr lang="en-US" sz="1800" b="0" i="0" dirty="0">
                <a:solidFill>
                  <a:srgbClr val="242021"/>
                </a:solidFill>
                <a:effectLst/>
                <a:latin typeface="Bembo" panose="02020502050201020203" pitchFamily="18" charset="0"/>
              </a:rPr>
              <a:t>illiam Sealy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(1876–1937) was a 19th- math and chemistry. The latter expertise led the Guinness Brewery in century uber-geek in both Dublin, Ireland, to hire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after college, but the former made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a household name in the world of statistics. As a forward-looking business, the Guinness brewery was alert for ways of making batches of beer more consistent in quality.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stepped in and developed what we now refer to as “</a:t>
            </a:r>
            <a:r>
              <a:rPr lang="en-US" sz="1800" b="0" i="0" dirty="0" err="1">
                <a:solidFill>
                  <a:srgbClr val="242021"/>
                </a:solidFill>
                <a:effectLst/>
                <a:latin typeface="Bembo" panose="02020502050201020203" pitchFamily="18" charset="0"/>
              </a:rPr>
              <a:t>smallsample</a:t>
            </a:r>
            <a:r>
              <a:rPr lang="en-US" sz="1800" b="0" i="0" dirty="0">
                <a:solidFill>
                  <a:srgbClr val="242021"/>
                </a:solidFill>
                <a:effectLst/>
                <a:latin typeface="Bembo" panose="02020502050201020203" pitchFamily="18" charset="0"/>
              </a:rPr>
              <a:t> statistical techniques”—ways of generalizing from the results of a relatively few observations (Lehmann, 2012).</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Brewing a batch of beer takes time, and high-quality ingredients are not cheap, so in order to draw conclusions from experimental methods applied to just a few batches,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had to figure out the role of chance in determining</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how a batch of beer had turned out. The brewery frowned upon academic publications, so </a:t>
            </a:r>
            <a:r>
              <a:rPr lang="en-US" sz="1800" b="0" i="0" dirty="0" err="1">
                <a:solidFill>
                  <a:srgbClr val="242021"/>
                </a:solidFill>
                <a:effectLst/>
                <a:latin typeface="Bembo" panose="02020502050201020203" pitchFamily="18" charset="0"/>
              </a:rPr>
              <a:t>Gosset</a:t>
            </a:r>
            <a:r>
              <a:rPr lang="en-US" sz="1800" b="0" i="0" dirty="0">
                <a:solidFill>
                  <a:srgbClr val="242021"/>
                </a:solidFill>
                <a:effectLst/>
                <a:latin typeface="Bembo" panose="02020502050201020203" pitchFamily="18" charset="0"/>
              </a:rPr>
              <a:t> had to publish his results under the modest pseudonym “Student.” If you ever hear someone discussing the “Student’s </a:t>
            </a:r>
            <a:r>
              <a:rPr lang="en-US" sz="1800" b="0" i="1" dirty="0">
                <a:solidFill>
                  <a:srgbClr val="242021"/>
                </a:solidFill>
                <a:effectLst/>
                <a:latin typeface="Bembo-Italic"/>
              </a:rPr>
              <a:t>t</a:t>
            </a:r>
            <a:r>
              <a:rPr lang="en-US" sz="1800" b="0" i="0" dirty="0">
                <a:solidFill>
                  <a:srgbClr val="242021"/>
                </a:solidFill>
                <a:effectLst/>
                <a:latin typeface="Bembo" panose="02020502050201020203" pitchFamily="18" charset="0"/>
              </a:rPr>
              <a:t>-test,” that is</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where the name came from.</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The Student’s </a:t>
            </a:r>
            <a:r>
              <a:rPr lang="en-US" sz="1800" b="0" i="1" dirty="0">
                <a:solidFill>
                  <a:srgbClr val="242021"/>
                </a:solidFill>
                <a:effectLst/>
                <a:latin typeface="Bembo-Italic"/>
              </a:rPr>
              <a:t>t</a:t>
            </a:r>
            <a:r>
              <a:rPr lang="en-US" sz="1800" b="0" i="0" dirty="0">
                <a:solidFill>
                  <a:srgbClr val="242021"/>
                </a:solidFill>
                <a:effectLst/>
                <a:latin typeface="Bembo" panose="02020502050201020203" pitchFamily="18" charset="0"/>
              </a:rPr>
              <a:t>-test allows us to compare two groups on some measurement. This process sounds simple, but has some complications hidden in it. Let’s consider an example as a way of illustrating both the simplicity and the</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complexity. Perhaps we want to ask the question of whether “ale yeast” or “lager yeast” produces the higher alcohol content in a batch of beer. Obviously, we need to brew at least one batch of each type, but every brewer knows that</a:t>
            </a:r>
            <a:br>
              <a:rPr lang="en-US" sz="1800" b="0" i="0" dirty="0">
                <a:solidFill>
                  <a:srgbClr val="242021"/>
                </a:solidFill>
                <a:effectLst/>
                <a:latin typeface="Bembo" panose="02020502050201020203" pitchFamily="18" charset="0"/>
              </a:rPr>
            </a:br>
            <a:r>
              <a:rPr lang="en-US" sz="1800" b="0" i="0" dirty="0">
                <a:solidFill>
                  <a:srgbClr val="242021"/>
                </a:solidFill>
                <a:effectLst/>
                <a:latin typeface="Bembo" panose="02020502050201020203" pitchFamily="18" charset="0"/>
              </a:rPr>
              <a:t>many factors influence the composition of a batch, so we should really brew several batches with lager yeast and several batches with ale yeast. Let’s brew five batches of each type. When we are done we can </a:t>
            </a:r>
            <a:r>
              <a:rPr lang="en-US" sz="1800" b="0" i="1" dirty="0">
                <a:solidFill>
                  <a:srgbClr val="242021"/>
                </a:solidFill>
                <a:effectLst/>
                <a:latin typeface="Bembo-Italic"/>
              </a:rPr>
              <a:t>average </a:t>
            </a:r>
            <a:r>
              <a:rPr lang="en-US" sz="1800" b="0" i="0" dirty="0">
                <a:solidFill>
                  <a:srgbClr val="242021"/>
                </a:solidFill>
                <a:effectLst/>
                <a:latin typeface="Bembo" panose="02020502050201020203" pitchFamily="18" charset="0"/>
              </a:rPr>
              <a:t>the measurements of alcohol content across the five batches made with lager yeast and do the same across the five batches made with ale yeast.</a:t>
            </a:r>
            <a:r>
              <a:rPr lang="en-US" sz="2800" dirty="0"/>
              <a:t> </a:t>
            </a:r>
            <a:br>
              <a:rPr lang="en-US" sz="2800" dirty="0"/>
            </a:br>
            <a:endParaRPr lang="en-US" sz="1800" dirty="0">
              <a:effectLst/>
              <a:latin typeface="Calibri" panose="020F0502020204030204" pitchFamily="34" charset="0"/>
            </a:endParaRPr>
          </a:p>
          <a:p>
            <a:pPr marL="0" marR="0" algn="l" rtl="0">
              <a:spcBef>
                <a:spcPts val="0"/>
              </a:spcBef>
              <a:spcAft>
                <a:spcPts val="0"/>
              </a:spcAft>
            </a:pPr>
            <a:r>
              <a:rPr lang="en-US" sz="1800" dirty="0">
                <a:effectLst/>
                <a:latin typeface="Calibri" panose="020F0502020204030204" pitchFamily="34" charset="0"/>
              </a:rPr>
              <a:t>-----------------------------------------------------------------------------</a:t>
            </a:r>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5</a:t>
            </a:fld>
            <a:endParaRPr lang="en-IL"/>
          </a:p>
        </p:txBody>
      </p:sp>
    </p:spTree>
    <p:extLst>
      <p:ext uri="{BB962C8B-B14F-4D97-AF65-F5344CB8AC3E}">
        <p14:creationId xmlns:p14="http://schemas.microsoft.com/office/powerpoint/2010/main" val="33072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242021"/>
                </a:solidFill>
                <a:effectLst/>
                <a:latin typeface="Gotham-Bold"/>
              </a:rPr>
              <a:t>2.5 </a:t>
            </a:r>
            <a:r>
              <a:rPr lang="en-US" sz="1800" b="1" i="0" dirty="0">
                <a:solidFill>
                  <a:srgbClr val="156FAE"/>
                </a:solidFill>
                <a:effectLst/>
                <a:latin typeface="Gotham-Bold"/>
              </a:rPr>
              <a:t>Designs for experimental Studies</a:t>
            </a:r>
            <a:r>
              <a:rPr lang="en-US" sz="2800" dirty="0"/>
              <a:t> , page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In Factor experiments we examine the effect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two or more independent (input, or explanatory) variables 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on a dependent (output, response) variable </a:t>
            </a:r>
            <a:r>
              <a:rPr lang="en-US" sz="1800" b="0" i="1" dirty="0">
                <a:solidFill>
                  <a:srgbClr val="242021"/>
                </a:solidFill>
                <a:effectLst/>
                <a:latin typeface="TimesTenLTStd-Italic"/>
              </a:rPr>
              <a:t>y.</a:t>
            </a:r>
            <a:r>
              <a:rPr lang="en-US" sz="4000" dirty="0"/>
              <a:t> </a:t>
            </a:r>
            <a:br>
              <a:rPr lang="en-US" sz="4000" dirty="0"/>
            </a:br>
            <a:endParaRPr lang="en-US"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b="0" i="0" dirty="0">
              <a:solidFill>
                <a:srgbClr val="242021"/>
              </a:solidFill>
              <a:effectLst/>
              <a:latin typeface="TimesTenLTStd-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11.1 Correlation page 555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242021"/>
              </a:solidFill>
              <a:effectLst/>
              <a:latin typeface="TimesTenLTStd-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regression analysis - is to obtain a model for the functional relationship between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a </a:t>
            </a:r>
            <a:r>
              <a:rPr lang="en-US" sz="1800" b="1" i="0" dirty="0">
                <a:solidFill>
                  <a:srgbClr val="242021"/>
                </a:solidFill>
                <a:effectLst/>
                <a:latin typeface="TimesTenLTStd-Bold"/>
              </a:rPr>
              <a:t>response variable </a:t>
            </a:r>
            <a:r>
              <a:rPr lang="en-US" sz="1800" b="0" i="0" dirty="0">
                <a:solidFill>
                  <a:srgbClr val="242021"/>
                </a:solidFill>
                <a:effectLst/>
                <a:latin typeface="TimesTenLTStd-Roman"/>
              </a:rPr>
              <a:t>(often referred to as the </a:t>
            </a:r>
            <a:r>
              <a:rPr lang="en-US" sz="1800" b="1" i="0" dirty="0">
                <a:solidFill>
                  <a:srgbClr val="242021"/>
                </a:solidFill>
                <a:effectLst/>
                <a:latin typeface="TimesTenLTStd-Roman"/>
              </a:rPr>
              <a:t>dependent variable</a:t>
            </a:r>
            <a:r>
              <a:rPr lang="en-US" sz="1800" b="0" i="0" dirty="0">
                <a:solidFill>
                  <a:srgbClr val="242021"/>
                </a:solidFill>
                <a:effectLst/>
                <a:latin typeface="TimesTenLTStd-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42021"/>
                </a:solidFill>
                <a:effectLst/>
                <a:latin typeface="TimesTenLTStd-Roman"/>
              </a:rPr>
              <a:t>and one or more </a:t>
            </a:r>
            <a:r>
              <a:rPr lang="en-US" sz="1800" b="1" i="0" dirty="0">
                <a:solidFill>
                  <a:srgbClr val="242021"/>
                </a:solidFill>
                <a:effectLst/>
                <a:latin typeface="TimesTenLTStd-Bold"/>
              </a:rPr>
              <a:t>explanatory variables </a:t>
            </a:r>
            <a:r>
              <a:rPr lang="en-US" sz="1800" b="0" i="0" dirty="0">
                <a:solidFill>
                  <a:srgbClr val="242021"/>
                </a:solidFill>
                <a:effectLst/>
                <a:latin typeface="TimesTenLTStd-Roman"/>
              </a:rPr>
              <a:t>(often referred to as the </a:t>
            </a:r>
            <a:r>
              <a:rPr lang="en-US" sz="1800" b="1" i="0" dirty="0">
                <a:solidFill>
                  <a:srgbClr val="242021"/>
                </a:solidFill>
                <a:effectLst/>
                <a:latin typeface="TimesTenLTStd-Roman"/>
              </a:rPr>
              <a:t>independent variables</a:t>
            </a:r>
            <a:r>
              <a:rPr lang="en-US" sz="1800" b="0" i="0" dirty="0">
                <a:solidFill>
                  <a:srgbClr val="242021"/>
                </a:solidFill>
                <a:effectLst/>
                <a:latin typeface="TimesTenLTStd-Roman"/>
              </a:rPr>
              <a:t>).</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b="0" i="0" dirty="0">
                <a:solidFill>
                  <a:srgbClr val="000000"/>
                </a:solidFill>
                <a:effectLst/>
                <a:latin typeface="Linux Libertine"/>
              </a:rPr>
              <a:t>Dependent and independent variables</a:t>
            </a:r>
          </a:p>
          <a:p>
            <a:pPr algn="l" rtl="0"/>
            <a:r>
              <a:rPr lang="en-US" dirty="0"/>
              <a:t>https://en.wikipedia.org/wiki/Dependent_and_independent_variables</a:t>
            </a:r>
          </a:p>
          <a:p>
            <a:pPr algn="l" rtl="0"/>
            <a:endParaRPr lang="en-US" dirty="0"/>
          </a:p>
          <a:p>
            <a:pPr algn="l" rtl="0"/>
            <a:r>
              <a:rPr lang="en-US" dirty="0"/>
              <a:t>Dependent Variables – car max speed and engine volume (CC)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Independent Variables – car max speed and color</a:t>
            </a:r>
          </a:p>
          <a:p>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6</a:t>
            </a:fld>
            <a:endParaRPr lang="en-IL"/>
          </a:p>
        </p:txBody>
      </p:sp>
    </p:spTree>
    <p:extLst>
      <p:ext uri="{BB962C8B-B14F-4D97-AF65-F5344CB8AC3E}">
        <p14:creationId xmlns:p14="http://schemas.microsoft.com/office/powerpoint/2010/main" val="910086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b="1" dirty="0"/>
              <a:t>Categorial data</a:t>
            </a:r>
            <a:r>
              <a:rPr lang="en-US" dirty="0"/>
              <a:t>: a </a:t>
            </a:r>
            <a:r>
              <a:rPr lang="en-US" b="1" dirty="0"/>
              <a:t>category</a:t>
            </a:r>
            <a:r>
              <a:rPr lang="en-US" dirty="0"/>
              <a:t> with 2 or more categories (</a:t>
            </a:r>
            <a:r>
              <a:rPr lang="en-US" b="1" dirty="0">
                <a:solidFill>
                  <a:srgbClr val="FF0000"/>
                </a:solidFill>
              </a:rPr>
              <a:t>male, female</a:t>
            </a:r>
            <a:r>
              <a:rPr lang="en-US" dirty="0"/>
              <a:t>..)</a:t>
            </a:r>
          </a:p>
          <a:p>
            <a:pPr algn="l" rtl="0"/>
            <a:endParaRPr lang="en-US" b="1" dirty="0"/>
          </a:p>
          <a:p>
            <a:pPr algn="l" rtl="0"/>
            <a:r>
              <a:rPr lang="en-US" b="1" i="0" dirty="0">
                <a:solidFill>
                  <a:srgbClr val="202124"/>
                </a:solidFill>
                <a:effectLst/>
                <a:latin typeface="arial" panose="020B0604020202020204" pitchFamily="34" charset="0"/>
              </a:rPr>
              <a:t>Ordinal data</a:t>
            </a:r>
            <a:r>
              <a:rPr lang="en-US" dirty="0"/>
              <a:t>: clear </a:t>
            </a:r>
            <a:r>
              <a:rPr lang="en-US" b="1" dirty="0"/>
              <a:t>order</a:t>
            </a:r>
            <a:r>
              <a:rPr lang="en-US" dirty="0"/>
              <a:t> (</a:t>
            </a:r>
            <a:r>
              <a:rPr lang="en-US" b="1" i="0" dirty="0">
                <a:solidFill>
                  <a:srgbClr val="333333"/>
                </a:solidFill>
                <a:effectLst/>
                <a:latin typeface="ProximaNova"/>
              </a:rPr>
              <a:t>low, medium and high</a:t>
            </a:r>
            <a:r>
              <a:rPr lang="en-US" b="0" i="0" dirty="0">
                <a:solidFill>
                  <a:srgbClr val="333333"/>
                </a:solidFill>
                <a:effectLst/>
                <a:latin typeface="ProximaNova"/>
              </a:rPr>
              <a:t>)</a:t>
            </a:r>
          </a:p>
          <a:p>
            <a:pPr algn="l" rtl="0"/>
            <a:r>
              <a:rPr lang="en-US" b="0" i="0" dirty="0">
                <a:solidFill>
                  <a:srgbClr val="202124"/>
                </a:solidFill>
                <a:effectLst/>
                <a:latin typeface="arial" panose="020B0604020202020204" pitchFamily="34" charset="0"/>
              </a:rPr>
              <a:t>a kind of categorical </a:t>
            </a:r>
            <a:r>
              <a:rPr lang="en-US" b="1" i="0" dirty="0">
                <a:solidFill>
                  <a:srgbClr val="202124"/>
                </a:solidFill>
                <a:effectLst/>
                <a:latin typeface="arial" panose="020B0604020202020204" pitchFamily="34" charset="0"/>
              </a:rPr>
              <a:t>data</a:t>
            </a:r>
            <a:r>
              <a:rPr lang="en-US" b="0" i="0" dirty="0">
                <a:solidFill>
                  <a:srgbClr val="202124"/>
                </a:solidFill>
                <a:effectLst/>
                <a:latin typeface="arial" panose="020B0604020202020204" pitchFamily="34" charset="0"/>
              </a:rPr>
              <a:t> with a set order or scale to it. For </a:t>
            </a:r>
            <a:r>
              <a:rPr lang="en-US" b="1" i="0" dirty="0">
                <a:solidFill>
                  <a:srgbClr val="202124"/>
                </a:solidFill>
                <a:effectLst/>
                <a:latin typeface="arial" panose="020B0604020202020204" pitchFamily="34" charset="0"/>
              </a:rPr>
              <a:t>example</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ordinal data</a:t>
            </a:r>
            <a:r>
              <a:rPr lang="en-US" b="0" i="0" dirty="0">
                <a:solidFill>
                  <a:srgbClr val="202124"/>
                </a:solidFill>
                <a:effectLst/>
                <a:latin typeface="arial" panose="020B0604020202020204" pitchFamily="34" charset="0"/>
              </a:rPr>
              <a:t> is said to have been collected when a responder inputs his/her financial happiness level on a scale of 1-10. In </a:t>
            </a:r>
            <a:r>
              <a:rPr lang="en-US" b="1" i="0" dirty="0">
                <a:solidFill>
                  <a:srgbClr val="202124"/>
                </a:solidFill>
                <a:effectLst/>
                <a:latin typeface="arial" panose="020B0604020202020204" pitchFamily="34" charset="0"/>
              </a:rPr>
              <a:t>ordinal data</a:t>
            </a:r>
            <a:r>
              <a:rPr lang="en-US" b="0" i="0" dirty="0">
                <a:solidFill>
                  <a:srgbClr val="202124"/>
                </a:solidFill>
                <a:effectLst/>
                <a:latin typeface="arial" panose="020B0604020202020204" pitchFamily="34" charset="0"/>
              </a:rPr>
              <a:t>, there is no standard scale on which the </a:t>
            </a:r>
            <a:r>
              <a:rPr lang="en-US" b="0" i="0" dirty="0" err="1">
                <a:solidFill>
                  <a:srgbClr val="202124"/>
                </a:solidFill>
                <a:effectLst/>
                <a:latin typeface="arial" panose="020B0604020202020204" pitchFamily="34" charset="0"/>
              </a:rPr>
              <a:t>differrence</a:t>
            </a:r>
            <a:r>
              <a:rPr lang="en-US" b="0" i="0" dirty="0">
                <a:solidFill>
                  <a:srgbClr val="202124"/>
                </a:solidFill>
                <a:effectLst/>
                <a:latin typeface="arial" panose="020B0604020202020204" pitchFamily="34" charset="0"/>
              </a:rPr>
              <a:t> in each score is measured</a:t>
            </a:r>
          </a:p>
          <a:p>
            <a:pPr algn="l" rtl="0"/>
            <a:endParaRPr lang="en-US" b="0" i="0" dirty="0">
              <a:solidFill>
                <a:srgbClr val="202124"/>
              </a:solidFill>
              <a:effectLst/>
              <a:latin typeface="arial" panose="020B0604020202020204" pitchFamily="34" charset="0"/>
            </a:endParaRPr>
          </a:p>
          <a:p>
            <a:pPr algn="l" rtl="0"/>
            <a:r>
              <a:rPr lang="en-US" b="1" i="0" dirty="0">
                <a:effectLst/>
                <a:latin typeface="Fira Sans"/>
              </a:rPr>
              <a:t>Interval data</a:t>
            </a:r>
            <a:r>
              <a:rPr lang="en-US" b="0" i="0" dirty="0">
                <a:effectLst/>
                <a:latin typeface="Fira Sans"/>
              </a:rPr>
              <a:t>, (e.g. </a:t>
            </a:r>
            <a:r>
              <a:rPr lang="en-US" b="1" i="0" dirty="0">
                <a:effectLst/>
                <a:latin typeface="Fira Sans"/>
              </a:rPr>
              <a:t>histogram cell</a:t>
            </a:r>
            <a:r>
              <a:rPr lang="en-US" b="0" i="0" dirty="0">
                <a:effectLst/>
                <a:latin typeface="Fira Sans"/>
              </a:rPr>
              <a:t>) also called an integer, is defined as a data type which is measured along a scale, in which each point is placed at equal distance from one another. Interval data always appears in the form of numbers or numerical values where the distance between the two points is standardized and equal.</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7</a:t>
            </a:fld>
            <a:endParaRPr lang="en-IL"/>
          </a:p>
        </p:txBody>
      </p:sp>
    </p:spTree>
    <p:extLst>
      <p:ext uri="{BB962C8B-B14F-4D97-AF65-F5344CB8AC3E}">
        <p14:creationId xmlns:p14="http://schemas.microsoft.com/office/powerpoint/2010/main" val="1695595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8</a:t>
            </a:fld>
            <a:endParaRPr lang="en-IL"/>
          </a:p>
        </p:txBody>
      </p:sp>
    </p:spTree>
    <p:extLst>
      <p:ext uri="{BB962C8B-B14F-4D97-AF65-F5344CB8AC3E}">
        <p14:creationId xmlns:p14="http://schemas.microsoft.com/office/powerpoint/2010/main" val="783698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err="1"/>
              <a:t>אוכלוסיה</a:t>
            </a:r>
            <a:r>
              <a:rPr lang="he-IL" dirty="0"/>
              <a:t> (</a:t>
            </a:r>
            <a:r>
              <a:rPr lang="en-US" b="1" dirty="0"/>
              <a:t>population</a:t>
            </a:r>
            <a:r>
              <a:rPr lang="he-IL" dirty="0"/>
              <a:t>)</a:t>
            </a:r>
            <a:endParaRPr lang="en-US" dirty="0"/>
          </a:p>
          <a:p>
            <a:pPr marL="171450" indent="-171450">
              <a:buFontTx/>
              <a:buChar char="-"/>
            </a:pPr>
            <a:r>
              <a:rPr lang="he-IL" dirty="0"/>
              <a:t>מצביעים לכנסת (לא בכל העולם...)</a:t>
            </a:r>
          </a:p>
          <a:p>
            <a:pPr marL="171450" indent="-171450">
              <a:buFontTx/>
              <a:buChar char="-"/>
            </a:pPr>
            <a:r>
              <a:rPr lang="he-IL" dirty="0"/>
              <a:t>נשים בהריון (לא כל הנשים)</a:t>
            </a:r>
          </a:p>
          <a:p>
            <a:r>
              <a:rPr lang="he-IL" b="1" dirty="0"/>
              <a:t>מדגם</a:t>
            </a:r>
            <a:r>
              <a:rPr lang="he-IL" dirty="0"/>
              <a:t> (</a:t>
            </a:r>
            <a:r>
              <a:rPr lang="en-US" b="1" dirty="0"/>
              <a:t>sample</a:t>
            </a:r>
            <a:r>
              <a:rPr lang="he-IL" dirty="0"/>
              <a:t>)</a:t>
            </a:r>
            <a:br>
              <a:rPr lang="en-US" dirty="0"/>
            </a:br>
            <a:r>
              <a:rPr lang="he-IL" dirty="0"/>
              <a:t>- </a:t>
            </a:r>
            <a:r>
              <a:rPr lang="he-IL" b="0" dirty="0"/>
              <a:t>דגימה</a:t>
            </a:r>
            <a:r>
              <a:rPr lang="he-IL" dirty="0"/>
              <a:t> מתוכננת (או לא..) שמהווה חלק קטן </a:t>
            </a:r>
            <a:r>
              <a:rPr lang="he-IL" dirty="0" err="1"/>
              <a:t>מהאוכלוסיה</a:t>
            </a:r>
            <a:endParaRPr lang="en-IL" dirty="0"/>
          </a:p>
        </p:txBody>
      </p:sp>
      <p:sp>
        <p:nvSpPr>
          <p:cNvPr id="4" name="מציין מיקום של מספר שקופית 3"/>
          <p:cNvSpPr>
            <a:spLocks noGrp="1"/>
          </p:cNvSpPr>
          <p:nvPr>
            <p:ph type="sldNum" sz="quarter" idx="5"/>
          </p:nvPr>
        </p:nvSpPr>
        <p:spPr/>
        <p:txBody>
          <a:bodyPr/>
          <a:lstStyle/>
          <a:p>
            <a:fld id="{C61C53C8-F839-4C79-B833-955D92D3F22D}" type="slidenum">
              <a:rPr lang="en-IL" smtClean="0"/>
              <a:t>9</a:t>
            </a:fld>
            <a:endParaRPr lang="en-IL"/>
          </a:p>
        </p:txBody>
      </p:sp>
    </p:spTree>
    <p:extLst>
      <p:ext uri="{BB962C8B-B14F-4D97-AF65-F5344CB8AC3E}">
        <p14:creationId xmlns:p14="http://schemas.microsoft.com/office/powerpoint/2010/main" val="257802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10/29/2020</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10/29/2020</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J1twbrHel3o"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www.pol2e.com/Animated%20Tutorials/pol2e_at_B01_Standard_Deviations_Standard_Errors_and_Confidence_Intervals/pol2e_at_B01_Standard_Deviations_Standard_Errors_and_Confidence_Intervals.html"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Bernoulli_tria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BinomialDistribution.cdf" TargetMode="External"/><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hyperlink" Target="http://www.socr.ucla.edu/distributome/js/sim/PoissonSimulation.htm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BellCurves.c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rstudio.com/products/rstudio/download/#downloa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Business_analytic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Operations_research" TargetMode="External"/><Relationship Id="rId4" Type="http://schemas.openxmlformats.org/officeDocument/2006/relationships/hyperlink" Target="https://en.wikipedia.org/wiki/Machine_learn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36636" y="1708964"/>
            <a:ext cx="8886955" cy="1760956"/>
          </a:xfrm>
          <a:prstGeom prst="rect">
            <a:avLst/>
          </a:prstGeom>
        </p:spPr>
        <p:txBody>
          <a:bodyPr vert="horz" wrap="square" lIns="0" tIns="0" rIns="0" bIns="0" rtlCol="0">
            <a:spAutoFit/>
          </a:bodyPr>
          <a:lstStyle/>
          <a:p>
            <a:pPr marL="0" marR="0">
              <a:lnSpc>
                <a:spcPts val="6966"/>
              </a:lnSpc>
              <a:spcBef>
                <a:spcPct val="0"/>
              </a:spcBef>
              <a:spcAft>
                <a:spcPct val="0"/>
              </a:spcAft>
            </a:pPr>
            <a:r>
              <a:rPr sz="6000" spc="-58" dirty="0">
                <a:solidFill>
                  <a:srgbClr val="000000"/>
                </a:solidFill>
                <a:latin typeface="Trebuchet MS"/>
                <a:cs typeface="Trebuchet MS"/>
              </a:rPr>
              <a:t>Statistical</a:t>
            </a:r>
            <a:r>
              <a:rPr sz="6000" spc="-1087" dirty="0">
                <a:solidFill>
                  <a:srgbClr val="000000"/>
                </a:solidFill>
                <a:latin typeface="Trebuchet MS"/>
                <a:cs typeface="Trebuchet MS"/>
              </a:rPr>
              <a:t> </a:t>
            </a:r>
            <a:r>
              <a:rPr sz="6000" spc="-45" dirty="0">
                <a:solidFill>
                  <a:srgbClr val="000000"/>
                </a:solidFill>
                <a:latin typeface="Trebuchet MS"/>
                <a:cs typeface="Trebuchet MS"/>
              </a:rPr>
              <a:t>Methodology</a:t>
            </a:r>
            <a:r>
              <a:rPr sz="6000" spc="-1083" dirty="0">
                <a:solidFill>
                  <a:srgbClr val="000000"/>
                </a:solidFill>
                <a:latin typeface="Trebuchet MS"/>
                <a:cs typeface="Trebuchet MS"/>
              </a:rPr>
              <a:t> </a:t>
            </a:r>
            <a:r>
              <a:rPr sz="6000" spc="-47" dirty="0">
                <a:solidFill>
                  <a:srgbClr val="000000"/>
                </a:solidFill>
                <a:latin typeface="Trebuchet MS"/>
                <a:cs typeface="Trebuchet MS"/>
              </a:rPr>
              <a:t>for</a:t>
            </a:r>
          </a:p>
          <a:p>
            <a:pPr marL="1204353" marR="0">
              <a:lnSpc>
                <a:spcPts val="6598"/>
              </a:lnSpc>
              <a:spcBef>
                <a:spcPct val="0"/>
              </a:spcBef>
              <a:spcAft>
                <a:spcPct val="0"/>
              </a:spcAft>
            </a:pPr>
            <a:r>
              <a:rPr sz="6000" spc="-52" dirty="0">
                <a:solidFill>
                  <a:srgbClr val="000000"/>
                </a:solidFill>
                <a:latin typeface="Trebuchet MS"/>
                <a:cs typeface="Trebuchet MS"/>
              </a:rPr>
              <a:t>Software</a:t>
            </a:r>
            <a:r>
              <a:rPr sz="6000" spc="-856" dirty="0">
                <a:solidFill>
                  <a:srgbClr val="000000"/>
                </a:solidFill>
                <a:latin typeface="Trebuchet MS"/>
                <a:cs typeface="Trebuchet MS"/>
              </a:rPr>
              <a:t> </a:t>
            </a:r>
            <a:r>
              <a:rPr sz="6000" spc="-49" dirty="0">
                <a:solidFill>
                  <a:srgbClr val="000000"/>
                </a:solidFill>
                <a:latin typeface="Trebuchet MS"/>
                <a:cs typeface="Trebuchet MS"/>
              </a:rPr>
              <a:t>Engineers</a:t>
            </a:r>
          </a:p>
        </p:txBody>
      </p:sp>
      <p:sp>
        <p:nvSpPr>
          <p:cNvPr id="3" name="object 3"/>
          <p:cNvSpPr txBox="1"/>
          <p:nvPr/>
        </p:nvSpPr>
        <p:spPr>
          <a:xfrm>
            <a:off x="4998034" y="4257489"/>
            <a:ext cx="2346463" cy="410170"/>
          </a:xfrm>
          <a:prstGeom prst="rect">
            <a:avLst/>
          </a:prstGeom>
        </p:spPr>
        <p:txBody>
          <a:bodyPr vert="horz" wrap="square" lIns="0" tIns="0" rIns="0" bIns="0" rtlCol="0">
            <a:spAutoFit/>
          </a:bodyPr>
          <a:lstStyle/>
          <a:p>
            <a:pPr marL="0" marR="0">
              <a:lnSpc>
                <a:spcPts val="2929"/>
              </a:lnSpc>
              <a:spcBef>
                <a:spcPct val="0"/>
              </a:spcBef>
              <a:spcAft>
                <a:spcPct val="0"/>
              </a:spcAft>
            </a:pPr>
            <a:r>
              <a:rPr sz="2400" b="1">
                <a:solidFill>
                  <a:srgbClr val="000000"/>
                </a:solidFill>
                <a:latin typeface="Calibri"/>
                <a:cs typeface="Calibri"/>
              </a:rPr>
              <a:t>Hadas Lapid, PhD</a:t>
            </a:r>
          </a:p>
        </p:txBody>
      </p:sp>
      <p:sp>
        <p:nvSpPr>
          <p:cNvPr id="4" name="object 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180340" y="111322"/>
            <a:ext cx="3757099"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20" dirty="0">
                <a:solidFill>
                  <a:srgbClr val="000000"/>
                </a:solidFill>
                <a:latin typeface="Trebuchet MS"/>
                <a:cs typeface="Trebuchet MS"/>
              </a:rPr>
              <a:t>Basic</a:t>
            </a:r>
            <a:r>
              <a:rPr sz="4400" spc="-534" dirty="0">
                <a:solidFill>
                  <a:srgbClr val="000000"/>
                </a:solidFill>
                <a:latin typeface="Trebuchet MS"/>
                <a:cs typeface="Trebuchet MS"/>
              </a:rPr>
              <a:t> </a:t>
            </a:r>
            <a:r>
              <a:rPr sz="4400" spc="-35" dirty="0">
                <a:solidFill>
                  <a:srgbClr val="000000"/>
                </a:solidFill>
                <a:latin typeface="Trebuchet MS"/>
                <a:cs typeface="Trebuchet MS"/>
              </a:rPr>
              <a:t>Concepts</a:t>
            </a:r>
          </a:p>
        </p:txBody>
      </p:sp>
      <mc:AlternateContent xmlns:mc="http://schemas.openxmlformats.org/markup-compatibility/2006" xmlns:a14="http://schemas.microsoft.com/office/drawing/2010/main">
        <mc:Choice Requires="a14">
          <p:sp>
            <p:nvSpPr>
              <p:cNvPr id="9" name="object 9"/>
              <p:cNvSpPr txBox="1"/>
              <p:nvPr/>
            </p:nvSpPr>
            <p:spPr>
              <a:xfrm>
                <a:off x="1101724" y="783622"/>
                <a:ext cx="8378651" cy="6497933"/>
              </a:xfrm>
              <a:prstGeom prst="rect">
                <a:avLst/>
              </a:prstGeom>
            </p:spPr>
            <p:txBody>
              <a:bodyPr vert="horz" wrap="square" lIns="0" tIns="0" rIns="0" bIns="0" rtlCol="0">
                <a:spAutoFit/>
              </a:bodyPr>
              <a:lstStyle/>
              <a:p>
                <a:pPr marL="0" marR="0">
                  <a:lnSpc>
                    <a:spcPts val="6103"/>
                  </a:lnSpc>
                  <a:spcBef>
                    <a:spcPct val="0"/>
                  </a:spcBef>
                  <a:spcAft>
                    <a:spcPct val="0"/>
                  </a:spcAft>
                </a:pPr>
                <a:r>
                  <a:rPr lang="el-GR" sz="3200" b="1" dirty="0">
                    <a:solidFill>
                      <a:srgbClr val="000000"/>
                    </a:solidFill>
                    <a:latin typeface="+mn-lt"/>
                    <a:cs typeface="Calibri"/>
                  </a:rPr>
                  <a:t>σ</a:t>
                </a:r>
                <a:r>
                  <a:rPr lang="el-GR" sz="3200" b="1" baseline="30000" dirty="0">
                    <a:solidFill>
                      <a:srgbClr val="000000"/>
                    </a:solidFill>
                    <a:latin typeface="+mn-lt"/>
                    <a:cs typeface="Calibri"/>
                  </a:rPr>
                  <a:t>2</a:t>
                </a:r>
                <a:r>
                  <a:rPr lang="el-GR" sz="3200" b="1" spc="775" baseline="30000" dirty="0">
                    <a:solidFill>
                      <a:srgbClr val="000000"/>
                    </a:solidFill>
                    <a:latin typeface="+mn-lt"/>
                    <a:cs typeface="Calibri"/>
                  </a:rPr>
                  <a:t> </a:t>
                </a:r>
                <a:r>
                  <a:rPr lang="el-GR" sz="3200" dirty="0">
                    <a:solidFill>
                      <a:srgbClr val="000000"/>
                    </a:solidFill>
                    <a:latin typeface="+mn-lt"/>
                    <a:cs typeface="Calibri"/>
                  </a:rPr>
                  <a:t>≡</a:t>
                </a:r>
                <a:r>
                  <a:rPr lang="el-GR" sz="3200" spc="-77" dirty="0">
                    <a:solidFill>
                      <a:srgbClr val="000000"/>
                    </a:solidFill>
                    <a:latin typeface="+mn-lt"/>
                    <a:cs typeface="Times New Roman"/>
                  </a:rPr>
                  <a:t> </a:t>
                </a:r>
                <a:r>
                  <a:rPr lang="en-US" sz="3200" dirty="0">
                    <a:solidFill>
                      <a:srgbClr val="000000"/>
                    </a:solidFill>
                    <a:latin typeface="+mn-lt"/>
                    <a:cs typeface="Calibri"/>
                  </a:rPr>
                  <a:t>population</a:t>
                </a:r>
                <a:r>
                  <a:rPr lang="en-US" sz="3200" spc="21" dirty="0">
                    <a:solidFill>
                      <a:srgbClr val="000000"/>
                    </a:solidFill>
                    <a:latin typeface="+mn-lt"/>
                    <a:cs typeface="Calibri"/>
                  </a:rPr>
                  <a:t> </a:t>
                </a:r>
                <a:r>
                  <a:rPr lang="en-US" sz="3200" dirty="0">
                    <a:solidFill>
                      <a:srgbClr val="000000"/>
                    </a:solidFill>
                    <a:latin typeface="+mn-lt"/>
                    <a:cs typeface="Calibri"/>
                  </a:rPr>
                  <a:t>variance</a:t>
                </a:r>
              </a:p>
              <a:p>
                <a:pPr marL="0" marR="0">
                  <a:lnSpc>
                    <a:spcPts val="3906"/>
                  </a:lnSpc>
                  <a:spcBef>
                    <a:spcPts val="98"/>
                  </a:spcBef>
                  <a:spcAft>
                    <a:spcPct val="0"/>
                  </a:spcAft>
                </a:pPr>
                <a:r>
                  <a:rPr lang="en-US" sz="3200" b="1" dirty="0">
                    <a:solidFill>
                      <a:srgbClr val="000000"/>
                    </a:solidFill>
                    <a:latin typeface="+mn-lt"/>
                    <a:cs typeface="Calibri"/>
                  </a:rPr>
                  <a:t>S</a:t>
                </a:r>
                <a:r>
                  <a:rPr lang="en-US" sz="3200" b="1" baseline="30299" dirty="0">
                    <a:solidFill>
                      <a:srgbClr val="000000"/>
                    </a:solidFill>
                    <a:latin typeface="+mn-lt"/>
                    <a:cs typeface="Calibri"/>
                  </a:rPr>
                  <a:t>2</a:t>
                </a:r>
                <a:r>
                  <a:rPr lang="en-US" sz="3200" b="1" spc="10" baseline="30299" dirty="0">
                    <a:solidFill>
                      <a:srgbClr val="000000"/>
                    </a:solidFill>
                    <a:latin typeface="+mn-lt"/>
                    <a:cs typeface="Calibri"/>
                  </a:rPr>
                  <a:t> </a:t>
                </a:r>
                <a:r>
                  <a:rPr lang="en-US" sz="3200" dirty="0">
                    <a:solidFill>
                      <a:srgbClr val="000000"/>
                    </a:solidFill>
                    <a:latin typeface="+mn-lt"/>
                    <a:cs typeface="Calibri"/>
                  </a:rPr>
                  <a:t>≡</a:t>
                </a:r>
                <a:r>
                  <a:rPr lang="en-US" sz="3200" spc="-87" dirty="0">
                    <a:solidFill>
                      <a:srgbClr val="000000"/>
                    </a:solidFill>
                    <a:latin typeface="+mn-lt"/>
                    <a:cs typeface="Times New Roman"/>
                  </a:rPr>
                  <a:t> </a:t>
                </a:r>
                <a:r>
                  <a:rPr lang="en-US" sz="3200" dirty="0">
                    <a:solidFill>
                      <a:srgbClr val="000000"/>
                    </a:solidFill>
                    <a:latin typeface="+mn-lt"/>
                    <a:cs typeface="Calibri"/>
                  </a:rPr>
                  <a:t>sample</a:t>
                </a:r>
                <a:r>
                  <a:rPr lang="en-US" sz="3200" spc="-12" dirty="0">
                    <a:solidFill>
                      <a:srgbClr val="000000"/>
                    </a:solidFill>
                    <a:latin typeface="+mn-lt"/>
                    <a:cs typeface="Calibri"/>
                  </a:rPr>
                  <a:t> </a:t>
                </a:r>
                <a:r>
                  <a:rPr lang="en-US" sz="3200" dirty="0">
                    <a:solidFill>
                      <a:srgbClr val="000000"/>
                    </a:solidFill>
                    <a:latin typeface="+mn-lt"/>
                    <a:cs typeface="Calibri"/>
                  </a:rPr>
                  <a:t>variance, </a:t>
                </a:r>
                <a14:m>
                  <m:oMath xmlns:m="http://schemas.openxmlformats.org/officeDocument/2006/math">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𝑆</m:t>
                        </m:r>
                      </m:e>
                      <m:sup>
                        <m:r>
                          <a:rPr lang="en-US" sz="3200" b="0" i="1" smtClean="0">
                            <a:solidFill>
                              <a:srgbClr val="000000"/>
                            </a:solidFill>
                            <a:latin typeface="Cambria Math" panose="02040503050406030204" pitchFamily="18" charset="0"/>
                            <a:cs typeface="Calibri"/>
                          </a:rPr>
                          <m:t>2</m:t>
                        </m:r>
                      </m:sup>
                    </m:sSup>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1</m:t>
                        </m:r>
                      </m:num>
                      <m:den>
                        <m:r>
                          <a:rPr lang="en-US" sz="3200" b="0" i="1" smtClean="0">
                            <a:solidFill>
                              <a:srgbClr val="000000"/>
                            </a:solidFill>
                            <a:latin typeface="Cambria Math" panose="02040503050406030204" pitchFamily="18" charset="0"/>
                            <a:cs typeface="Calibri"/>
                          </a:rPr>
                          <m:t>𝑛</m:t>
                        </m:r>
                        <m:r>
                          <a:rPr lang="en-US" sz="3200" b="0" i="1" smtClean="0">
                            <a:solidFill>
                              <a:srgbClr val="000000"/>
                            </a:solidFill>
                            <a:latin typeface="Cambria Math" panose="02040503050406030204" pitchFamily="18" charset="0"/>
                            <a:cs typeface="Calibri"/>
                          </a:rPr>
                          <m:t>−</m:t>
                        </m:r>
                        <m:r>
                          <a:rPr lang="en-US" sz="3200" b="0" i="1" smtClean="0">
                            <a:solidFill>
                              <a:srgbClr val="000000"/>
                            </a:solidFill>
                            <a:latin typeface="Cambria Math" panose="02040503050406030204" pitchFamily="18" charset="0"/>
                            <a:cs typeface="Calibri"/>
                          </a:rPr>
                          <m:t>1</m:t>
                        </m:r>
                      </m:den>
                    </m:f>
                    <m:nary>
                      <m:naryPr>
                        <m:chr m:val="∑"/>
                        <m:ctrlPr>
                          <a:rPr lang="en-US" sz="3200" b="0" i="1" smtClean="0">
                            <a:solidFill>
                              <a:srgbClr val="000000"/>
                            </a:solidFill>
                            <a:latin typeface="Cambria Math" panose="02040503050406030204" pitchFamily="18" charset="0"/>
                            <a:cs typeface="Calibri"/>
                          </a:rPr>
                        </m:ctrlPr>
                      </m:naryPr>
                      <m:sub>
                        <m:r>
                          <m:rPr>
                            <m:brk m:alnAt="23"/>
                          </m:rPr>
                          <a:rPr lang="en-US" sz="3200" b="0" i="1" smtClean="0">
                            <a:solidFill>
                              <a:srgbClr val="000000"/>
                            </a:solidFill>
                            <a:latin typeface="Cambria Math" panose="02040503050406030204" pitchFamily="18" charset="0"/>
                            <a:cs typeface="Calibri"/>
                          </a:rPr>
                          <m:t>𝑖</m:t>
                        </m:r>
                        <m:r>
                          <a:rPr lang="en-US" sz="3200" b="0" i="1" smtClean="0">
                            <a:solidFill>
                              <a:srgbClr val="000000"/>
                            </a:solidFill>
                            <a:latin typeface="Cambria Math" panose="02040503050406030204" pitchFamily="18" charset="0"/>
                            <a:cs typeface="Calibri"/>
                          </a:rPr>
                          <m:t>=</m:t>
                        </m:r>
                        <m:r>
                          <m:rPr>
                            <m:brk m:alnAt="23"/>
                          </m:rPr>
                          <a:rPr lang="en-US" sz="3200" b="0" i="1" smtClean="0">
                            <a:solidFill>
                              <a:srgbClr val="000000"/>
                            </a:solidFill>
                            <a:latin typeface="Cambria Math" panose="02040503050406030204" pitchFamily="18" charset="0"/>
                            <a:cs typeface="Calibri"/>
                          </a:rPr>
                          <m:t>1</m:t>
                        </m:r>
                      </m:sub>
                      <m:sup>
                        <m:r>
                          <a:rPr lang="en-US" sz="3200" b="0" i="1" smtClean="0">
                            <a:solidFill>
                              <a:srgbClr val="000000"/>
                            </a:solidFill>
                            <a:latin typeface="Cambria Math" panose="02040503050406030204" pitchFamily="18" charset="0"/>
                            <a:cs typeface="Calibri"/>
                          </a:rPr>
                          <m:t>𝑛</m:t>
                        </m:r>
                      </m:sup>
                      <m:e>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r>
                              <a:rPr lang="en-US" sz="3200" b="0" i="1" smtClean="0">
                                <a:solidFill>
                                  <a:srgbClr val="000000"/>
                                </a:solidFill>
                                <a:latin typeface="Cambria Math" panose="02040503050406030204" pitchFamily="18" charset="0"/>
                                <a:cs typeface="Calibri"/>
                              </a:rPr>
                              <m:t>−</m:t>
                            </m:r>
                            <m:acc>
                              <m:accPr>
                                <m:chr m:val="̅"/>
                                <m:ctrlPr>
                                  <a:rPr lang="en-US" sz="3200" b="0" i="1" smtClean="0">
                                    <a:solidFill>
                                      <a:srgbClr val="000000"/>
                                    </a:solidFill>
                                    <a:latin typeface="Cambria Math" panose="02040503050406030204" pitchFamily="18" charset="0"/>
                                    <a:cs typeface="Calibri"/>
                                  </a:rPr>
                                </m:ctrlPr>
                              </m:accPr>
                              <m:e>
                                <m:r>
                                  <a:rPr lang="en-US" sz="3200" b="0" i="1" smtClean="0">
                                    <a:solidFill>
                                      <a:srgbClr val="000000"/>
                                    </a:solidFill>
                                    <a:latin typeface="Cambria Math" panose="02040503050406030204" pitchFamily="18" charset="0"/>
                                    <a:cs typeface="Calibri"/>
                                  </a:rPr>
                                  <m:t>𝑥</m:t>
                                </m:r>
                              </m:e>
                            </m:acc>
                            <m:r>
                              <a:rPr lang="en-US" sz="3200" b="0" i="1" smtClean="0">
                                <a:solidFill>
                                  <a:srgbClr val="000000"/>
                                </a:solidFill>
                                <a:latin typeface="Cambria Math" panose="02040503050406030204" pitchFamily="18" charset="0"/>
                                <a:cs typeface="Calibri"/>
                              </a:rPr>
                              <m:t>)</m:t>
                            </m:r>
                          </m:e>
                          <m:sup>
                            <m:r>
                              <a:rPr lang="en-US" sz="3200" b="0" i="1" smtClean="0">
                                <a:solidFill>
                                  <a:srgbClr val="000000"/>
                                </a:solidFill>
                                <a:latin typeface="Cambria Math" panose="02040503050406030204" pitchFamily="18" charset="0"/>
                                <a:cs typeface="Calibri"/>
                              </a:rPr>
                              <m:t>2</m:t>
                            </m:r>
                          </m:sup>
                        </m:sSup>
                      </m:e>
                    </m:nary>
                  </m:oMath>
                </a14:m>
                <a:endParaRPr lang="en-US" sz="3200" b="0" dirty="0">
                  <a:solidFill>
                    <a:srgbClr val="000000"/>
                  </a:solidFill>
                  <a:latin typeface="+mn-lt"/>
                  <a:cs typeface="Calibri"/>
                </a:endParaRPr>
              </a:p>
              <a:p>
                <a:pPr>
                  <a:lnSpc>
                    <a:spcPts val="3906"/>
                  </a:lnSpc>
                  <a:spcBef>
                    <a:spcPts val="98"/>
                  </a:spcBef>
                  <a:spcAft>
                    <a:spcPct val="0"/>
                  </a:spcAft>
                </a:pPr>
                <a:r>
                  <a:rPr lang="en-US" sz="3200" spc="-120" dirty="0">
                    <a:solidFill>
                      <a:srgbClr val="000000"/>
                    </a:solidFill>
                    <a:latin typeface="+mn-lt"/>
                    <a:cs typeface="Calibri"/>
                  </a:rPr>
                  <a:t>We</a:t>
                </a:r>
                <a:r>
                  <a:rPr lang="en-US" sz="3200" spc="105" dirty="0">
                    <a:solidFill>
                      <a:srgbClr val="000000"/>
                    </a:solidFill>
                    <a:latin typeface="+mn-lt"/>
                    <a:cs typeface="Calibri"/>
                  </a:rPr>
                  <a:t> </a:t>
                </a:r>
                <a:r>
                  <a:rPr lang="en-US" sz="3200" spc="-14" dirty="0">
                    <a:solidFill>
                      <a:srgbClr val="000000"/>
                    </a:solidFill>
                    <a:latin typeface="+mn-lt"/>
                    <a:cs typeface="Calibri"/>
                  </a:rPr>
                  <a:t>can</a:t>
                </a:r>
                <a:r>
                  <a:rPr lang="en-US" sz="3200" spc="13" dirty="0">
                    <a:solidFill>
                      <a:srgbClr val="000000"/>
                    </a:solidFill>
                    <a:latin typeface="+mn-lt"/>
                    <a:cs typeface="Calibri"/>
                  </a:rPr>
                  <a:t> </a:t>
                </a:r>
                <a:r>
                  <a:rPr lang="en-US" sz="3200" dirty="0">
                    <a:solidFill>
                      <a:srgbClr val="000000"/>
                    </a:solidFill>
                    <a:latin typeface="+mn-lt"/>
                    <a:cs typeface="Calibri"/>
                  </a:rPr>
                  <a:t>assume, on </a:t>
                </a:r>
                <a:r>
                  <a:rPr lang="en-US" sz="3200" spc="-23" dirty="0">
                    <a:solidFill>
                      <a:srgbClr val="000000"/>
                    </a:solidFill>
                    <a:latin typeface="+mn-lt"/>
                    <a:cs typeface="Calibri"/>
                  </a:rPr>
                  <a:t>average:	</a:t>
                </a:r>
                <a14:m>
                  <m:oMath xmlns:m="http://schemas.openxmlformats.org/officeDocument/2006/math">
                    <m:sSup>
                      <m:sSupPr>
                        <m:ctrlPr>
                          <a:rPr lang="en-US" sz="3200" i="1" spc="-23" smtClean="0">
                            <a:solidFill>
                              <a:srgbClr val="000000"/>
                            </a:solidFill>
                            <a:latin typeface="Cambria Math" panose="02040503050406030204" pitchFamily="18" charset="0"/>
                            <a:cs typeface="Calibri"/>
                          </a:rPr>
                        </m:ctrlPr>
                      </m:sSupPr>
                      <m:e>
                        <m:r>
                          <a:rPr lang="en-US" sz="3200" b="0" i="1" spc="-23" smtClean="0">
                            <a:solidFill>
                              <a:srgbClr val="000000"/>
                            </a:solidFill>
                            <a:latin typeface="Cambria Math" panose="02040503050406030204" pitchFamily="18" charset="0"/>
                            <a:cs typeface="Calibri"/>
                          </a:rPr>
                          <m:t>𝑆</m:t>
                        </m:r>
                      </m:e>
                      <m:sup>
                        <m:r>
                          <a:rPr lang="en-US" sz="3200" b="0" i="1" spc="-23" smtClean="0">
                            <a:solidFill>
                              <a:srgbClr val="000000"/>
                            </a:solidFill>
                            <a:latin typeface="Cambria Math" panose="02040503050406030204" pitchFamily="18" charset="0"/>
                            <a:cs typeface="Calibri"/>
                          </a:rPr>
                          <m:t>2</m:t>
                        </m:r>
                      </m:sup>
                    </m:sSup>
                    <m:r>
                      <a:rPr lang="en-US" sz="3200" i="1" spc="-23" smtClean="0">
                        <a:solidFill>
                          <a:srgbClr val="000000"/>
                        </a:solidFill>
                        <a:latin typeface="Cambria Math" panose="02040503050406030204" pitchFamily="18" charset="0"/>
                        <a:ea typeface="Cambria Math" panose="02040503050406030204" pitchFamily="18" charset="0"/>
                        <a:cs typeface="Calibri"/>
                      </a:rPr>
                      <m:t>≈</m:t>
                    </m:r>
                    <m:sSup>
                      <m:sSupPr>
                        <m:ctrlPr>
                          <a:rPr lang="en-US" sz="3200" i="1" spc="-23" smtClean="0">
                            <a:solidFill>
                              <a:srgbClr val="000000"/>
                            </a:solidFill>
                            <a:latin typeface="Cambria Math" panose="02040503050406030204" pitchFamily="18" charset="0"/>
                            <a:cs typeface="Calibri"/>
                          </a:rPr>
                        </m:ctrlPr>
                      </m:sSupPr>
                      <m:e>
                        <m:r>
                          <m:rPr>
                            <m:sty m:val="p"/>
                          </m:rPr>
                          <a:rPr lang="el-GR" sz="3200" i="1" spc="-23" smtClean="0">
                            <a:solidFill>
                              <a:srgbClr val="000000"/>
                            </a:solidFill>
                            <a:latin typeface="Cambria Math" panose="02040503050406030204" pitchFamily="18" charset="0"/>
                            <a:cs typeface="Calibri"/>
                          </a:rPr>
                          <m:t>σ</m:t>
                        </m:r>
                      </m:e>
                      <m:sup>
                        <m:r>
                          <a:rPr lang="en-US" sz="3200" b="0" i="1" spc="-23" smtClean="0">
                            <a:solidFill>
                              <a:srgbClr val="000000"/>
                            </a:solidFill>
                            <a:latin typeface="Cambria Math" panose="02040503050406030204" pitchFamily="18" charset="0"/>
                            <a:cs typeface="Calibri"/>
                          </a:rPr>
                          <m:t>2</m:t>
                        </m:r>
                      </m:sup>
                    </m:sSup>
                  </m:oMath>
                </a14:m>
                <a:endParaRPr lang="he-IL" sz="3200" baseline="34087" dirty="0">
                  <a:solidFill>
                    <a:srgbClr val="000000"/>
                  </a:solidFill>
                  <a:latin typeface="+mn-lt"/>
                  <a:cs typeface="Calibri"/>
                </a:endParaRPr>
              </a:p>
              <a:p>
                <a:pPr marL="0" marR="0">
                  <a:lnSpc>
                    <a:spcPts val="6103"/>
                  </a:lnSpc>
                  <a:spcBef>
                    <a:spcPts val="600"/>
                  </a:spcBef>
                  <a:spcAft>
                    <a:spcPct val="0"/>
                  </a:spcAft>
                </a:pPr>
                <a:r>
                  <a:rPr lang="el-GR" sz="3200" b="1" dirty="0">
                    <a:solidFill>
                      <a:srgbClr val="000000"/>
                    </a:solidFill>
                    <a:latin typeface="+mn-lt"/>
                    <a:cs typeface="Calibri"/>
                  </a:rPr>
                  <a:t>σ</a:t>
                </a:r>
                <a:r>
                  <a:rPr lang="el-GR" sz="3200" b="1" spc="-428" dirty="0">
                    <a:solidFill>
                      <a:srgbClr val="000000"/>
                    </a:solidFill>
                    <a:latin typeface="+mn-lt"/>
                    <a:cs typeface="Times New Roman"/>
                  </a:rPr>
                  <a:t> </a:t>
                </a:r>
                <a:r>
                  <a:rPr lang="el-GR" sz="3200" dirty="0">
                    <a:solidFill>
                      <a:srgbClr val="000000"/>
                    </a:solidFill>
                    <a:latin typeface="+mn-lt"/>
                    <a:cs typeface="Calibri"/>
                  </a:rPr>
                  <a:t>≡</a:t>
                </a:r>
                <a:r>
                  <a:rPr lang="el-GR" sz="3200" spc="-87" dirty="0">
                    <a:solidFill>
                      <a:srgbClr val="000000"/>
                    </a:solidFill>
                    <a:latin typeface="+mn-lt"/>
                    <a:cs typeface="Times New Roman"/>
                  </a:rPr>
                  <a:t> </a:t>
                </a:r>
                <a:r>
                  <a:rPr lang="en-US" sz="3200" dirty="0">
                    <a:solidFill>
                      <a:srgbClr val="000000"/>
                    </a:solidFill>
                    <a:latin typeface="+mn-lt"/>
                    <a:cs typeface="Calibri"/>
                  </a:rPr>
                  <a:t>population </a:t>
                </a:r>
                <a:r>
                  <a:rPr lang="en-US" sz="3200" spc="-20" dirty="0">
                    <a:solidFill>
                      <a:srgbClr val="000000"/>
                    </a:solidFill>
                    <a:latin typeface="+mn-lt"/>
                    <a:cs typeface="Calibri"/>
                  </a:rPr>
                  <a:t>standard</a:t>
                </a:r>
                <a:r>
                  <a:rPr lang="en-US" sz="3200" spc="32" dirty="0">
                    <a:solidFill>
                      <a:srgbClr val="000000"/>
                    </a:solidFill>
                    <a:latin typeface="+mn-lt"/>
                    <a:cs typeface="Calibri"/>
                  </a:rPr>
                  <a:t> </a:t>
                </a:r>
                <a:r>
                  <a:rPr lang="en-US" sz="3200" dirty="0">
                    <a:solidFill>
                      <a:srgbClr val="000000"/>
                    </a:solidFill>
                    <a:latin typeface="+mn-lt"/>
                    <a:cs typeface="Calibri"/>
                  </a:rPr>
                  <a:t>deviation</a:t>
                </a:r>
              </a:p>
              <a:p>
                <a:pPr marL="635" marR="0">
                  <a:lnSpc>
                    <a:spcPts val="4394"/>
                  </a:lnSpc>
                  <a:spcBef>
                    <a:spcPct val="0"/>
                  </a:spcBef>
                  <a:spcAft>
                    <a:spcPct val="0"/>
                  </a:spcAft>
                </a:pPr>
                <a:r>
                  <a:rPr lang="en-US" sz="3200" b="1" dirty="0">
                    <a:solidFill>
                      <a:srgbClr val="000000"/>
                    </a:solidFill>
                    <a:latin typeface="+mn-lt"/>
                    <a:cs typeface="Calibri"/>
                  </a:rPr>
                  <a:t>S </a:t>
                </a:r>
                <a:r>
                  <a:rPr lang="en-US" sz="3200" dirty="0">
                    <a:solidFill>
                      <a:srgbClr val="000000"/>
                    </a:solidFill>
                    <a:latin typeface="+mn-lt"/>
                    <a:cs typeface="Calibri"/>
                  </a:rPr>
                  <a:t>≡</a:t>
                </a:r>
                <a:r>
                  <a:rPr lang="en-US" sz="3200" spc="-87" dirty="0">
                    <a:solidFill>
                      <a:srgbClr val="000000"/>
                    </a:solidFill>
                    <a:latin typeface="+mn-lt"/>
                    <a:cs typeface="Times New Roman"/>
                  </a:rPr>
                  <a:t> </a:t>
                </a:r>
                <a:r>
                  <a:rPr lang="en-US" sz="3200" dirty="0">
                    <a:solidFill>
                      <a:srgbClr val="000000"/>
                    </a:solidFill>
                    <a:latin typeface="+mn-lt"/>
                    <a:cs typeface="Calibri"/>
                  </a:rPr>
                  <a:t>sample</a:t>
                </a:r>
                <a:r>
                  <a:rPr lang="en-US" sz="3200" spc="-28" dirty="0">
                    <a:solidFill>
                      <a:srgbClr val="000000"/>
                    </a:solidFill>
                    <a:latin typeface="+mn-lt"/>
                    <a:cs typeface="Calibri"/>
                  </a:rPr>
                  <a:t> </a:t>
                </a:r>
                <a:r>
                  <a:rPr lang="en-US" sz="3200" spc="-20" dirty="0">
                    <a:solidFill>
                      <a:srgbClr val="000000"/>
                    </a:solidFill>
                    <a:latin typeface="+mn-lt"/>
                    <a:cs typeface="Calibri"/>
                  </a:rPr>
                  <a:t>standard</a:t>
                </a:r>
                <a:r>
                  <a:rPr lang="en-US" sz="3200" spc="15" dirty="0">
                    <a:solidFill>
                      <a:srgbClr val="000000"/>
                    </a:solidFill>
                    <a:latin typeface="+mn-lt"/>
                    <a:cs typeface="Calibri"/>
                  </a:rPr>
                  <a:t> </a:t>
                </a:r>
                <a:r>
                  <a:rPr lang="en-US" sz="3200" dirty="0">
                    <a:solidFill>
                      <a:srgbClr val="000000"/>
                    </a:solidFill>
                    <a:latin typeface="+mn-lt"/>
                    <a:cs typeface="Calibri"/>
                  </a:rPr>
                  <a:t>deviation,	</a:t>
                </a:r>
                <a:r>
                  <a:rPr lang="en-US" sz="3200" spc="-23" dirty="0">
                    <a:solidFill>
                      <a:srgbClr val="000000"/>
                    </a:solidFill>
                    <a:latin typeface="+mn-lt"/>
                    <a:cs typeface="Calibri"/>
                  </a:rPr>
                  <a:t> </a:t>
                </a:r>
                <a14:m>
                  <m:oMath xmlns:m="http://schemas.openxmlformats.org/officeDocument/2006/math">
                    <m:r>
                      <a:rPr lang="en-US" sz="3200" i="1" spc="-23" smtClean="0">
                        <a:solidFill>
                          <a:srgbClr val="000000"/>
                        </a:solidFill>
                        <a:latin typeface="Cambria Math" panose="02040503050406030204" pitchFamily="18" charset="0"/>
                        <a:cs typeface="Calibri"/>
                      </a:rPr>
                      <m:t>𝑆</m:t>
                    </m:r>
                    <m:r>
                      <a:rPr lang="ar-AE" sz="3200" i="1" spc="-23" smtClean="0">
                        <a:solidFill>
                          <a:srgbClr val="000000"/>
                        </a:solidFill>
                        <a:latin typeface="Cambria Math" panose="02040503050406030204" pitchFamily="18" charset="0"/>
                        <a:ea typeface="Cambria Math" panose="02040503050406030204" pitchFamily="18" charset="0"/>
                        <a:cs typeface="Calibri"/>
                      </a:rPr>
                      <m:t>≈</m:t>
                    </m:r>
                    <m:rad>
                      <m:radPr>
                        <m:degHide m:val="on"/>
                        <m:ctrlPr>
                          <a:rPr lang="ar-AE" sz="3200" i="1" spc="-23" smtClean="0">
                            <a:solidFill>
                              <a:srgbClr val="000000"/>
                            </a:solidFill>
                            <a:latin typeface="Cambria Math" panose="02040503050406030204" pitchFamily="18" charset="0"/>
                            <a:ea typeface="Cambria Math" panose="02040503050406030204" pitchFamily="18" charset="0"/>
                            <a:cs typeface="Calibri"/>
                          </a:rPr>
                        </m:ctrlPr>
                      </m:radPr>
                      <m:deg/>
                      <m:e>
                        <m:sSup>
                          <m:sSupPr>
                            <m:ctrlPr>
                              <a:rPr lang="ar-AE" sz="3200" i="1" spc="-23" smtClean="0">
                                <a:solidFill>
                                  <a:srgbClr val="000000"/>
                                </a:solidFill>
                                <a:latin typeface="Cambria Math" panose="02040503050406030204" pitchFamily="18" charset="0"/>
                                <a:cs typeface="Calibri"/>
                              </a:rPr>
                            </m:ctrlPr>
                          </m:sSupPr>
                          <m:e>
                            <m:r>
                              <a:rPr lang="en-US" sz="3200" b="0" i="1" spc="-23" smtClean="0">
                                <a:solidFill>
                                  <a:srgbClr val="000000"/>
                                </a:solidFill>
                                <a:latin typeface="Cambria Math" panose="02040503050406030204" pitchFamily="18" charset="0"/>
                                <a:cs typeface="Calibri"/>
                              </a:rPr>
                              <m:t>𝑆</m:t>
                            </m:r>
                          </m:e>
                          <m:sup>
                            <m:r>
                              <a:rPr lang="ar-AE" sz="3200" b="0" i="1" spc="-23" smtClean="0">
                                <a:solidFill>
                                  <a:srgbClr val="000000"/>
                                </a:solidFill>
                                <a:latin typeface="Cambria Math" panose="02040503050406030204" pitchFamily="18" charset="0"/>
                                <a:cs typeface="Calibri"/>
                              </a:rPr>
                              <m:t>2</m:t>
                            </m:r>
                          </m:sup>
                        </m:sSup>
                      </m:e>
                    </m:rad>
                  </m:oMath>
                </a14:m>
                <a:endParaRPr lang="en-US" sz="3200" spc="-23" dirty="0">
                  <a:solidFill>
                    <a:srgbClr val="000000"/>
                  </a:solidFill>
                  <a:latin typeface="+mn-lt"/>
                  <a:ea typeface="Cambria Math" panose="02040503050406030204" pitchFamily="18" charset="0"/>
                  <a:cs typeface="Calibri"/>
                </a:endParaRPr>
              </a:p>
              <a:p>
                <a:pPr marL="635" algn="l">
                  <a:lnSpc>
                    <a:spcPts val="4394"/>
                  </a:lnSpc>
                  <a:spcBef>
                    <a:spcPct val="0"/>
                  </a:spcBef>
                  <a:spcAft>
                    <a:spcPct val="0"/>
                  </a:spcAft>
                </a:pPr>
                <a:r>
                  <a:rPr lang="en-US" sz="3200" b="1" dirty="0">
                    <a:solidFill>
                      <a:srgbClr val="000000"/>
                    </a:solidFill>
                    <a:latin typeface="+mn-lt"/>
                    <a:cs typeface="Calibri"/>
                    <a:hlinkClick r:id="rId3"/>
                  </a:rPr>
                  <a:t>Stderr</a:t>
                </a:r>
                <a:r>
                  <a:rPr lang="en-US" sz="3200" b="1" dirty="0">
                    <a:solidFill>
                      <a:srgbClr val="000000"/>
                    </a:solidFill>
                    <a:latin typeface="+mn-lt"/>
                    <a:cs typeface="Calibri"/>
                  </a:rPr>
                  <a:t> </a:t>
                </a:r>
                <a:r>
                  <a:rPr lang="en-US" sz="3200" dirty="0">
                    <a:solidFill>
                      <a:srgbClr val="000000"/>
                    </a:solidFill>
                    <a:latin typeface="+mn-lt"/>
                    <a:cs typeface="Calibri"/>
                  </a:rPr>
                  <a:t>≡</a:t>
                </a:r>
                <a:r>
                  <a:rPr lang="en-US" sz="3200" spc="-74" dirty="0">
                    <a:solidFill>
                      <a:srgbClr val="000000"/>
                    </a:solidFill>
                    <a:latin typeface="+mn-lt"/>
                    <a:cs typeface="Times New Roman"/>
                  </a:rPr>
                  <a:t> </a:t>
                </a:r>
                <a:r>
                  <a:rPr lang="en-US" sz="3200" dirty="0">
                    <a:solidFill>
                      <a:srgbClr val="000000"/>
                    </a:solidFill>
                    <a:latin typeface="+mn-lt"/>
                    <a:cs typeface="Calibri"/>
                  </a:rPr>
                  <a:t>sample standard error of the mean,</a:t>
                </a:r>
              </a:p>
              <a:p>
                <a:pPr marL="635" algn="l">
                  <a:lnSpc>
                    <a:spcPts val="4394"/>
                  </a:lnSpc>
                  <a:spcBef>
                    <a:spcPct val="0"/>
                  </a:spcBef>
                  <a:spcAft>
                    <a:spcPct val="0"/>
                  </a:spcAft>
                </a:pPr>
                <a:endParaRPr lang="en-US" sz="3200" dirty="0">
                  <a:solidFill>
                    <a:srgbClr val="000000"/>
                  </a:solidFill>
                  <a:latin typeface="+mn-lt"/>
                  <a:cs typeface="Calibri"/>
                </a:endParaRPr>
              </a:p>
              <a:p>
                <a:pPr marL="635" algn="l">
                  <a:lnSpc>
                    <a:spcPts val="4394"/>
                  </a:lnSpc>
                  <a:spcBef>
                    <a:spcPct val="0"/>
                  </a:spcBef>
                  <a:spcAft>
                    <a:spcPct val="0"/>
                  </a:spcAft>
                </a:pPr>
                <a:endParaRPr lang="en-US" sz="3200" dirty="0">
                  <a:solidFill>
                    <a:srgbClr val="000000"/>
                  </a:solidFill>
                  <a:latin typeface="+mn-lt"/>
                  <a:cs typeface="Calibri"/>
                </a:endParaRPr>
              </a:p>
              <a:p>
                <a:pPr marL="635">
                  <a:lnSpc>
                    <a:spcPts val="4394"/>
                  </a:lnSpc>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solidFill>
                            <a:srgbClr val="000000"/>
                          </a:solidFill>
                          <a:latin typeface="Cambria Math" panose="02040503050406030204" pitchFamily="18" charset="0"/>
                          <a:cs typeface="Calibri"/>
                        </a:rPr>
                        <m:t>𝑆𝑡𝑑𝑒𝑟𝑟</m:t>
                      </m:r>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𝑆</m:t>
                          </m:r>
                        </m:num>
                        <m:den>
                          <m:rad>
                            <m:radPr>
                              <m:degHide m:val="on"/>
                              <m:ctrlPr>
                                <a:rPr lang="ar-AE" sz="3200" i="1" spc="-23" smtClean="0">
                                  <a:solidFill>
                                    <a:srgbClr val="000000"/>
                                  </a:solidFill>
                                  <a:latin typeface="Cambria Math" panose="02040503050406030204" pitchFamily="18" charset="0"/>
                                  <a:ea typeface="Cambria Math" panose="02040503050406030204" pitchFamily="18" charset="0"/>
                                  <a:cs typeface="Calibri"/>
                                </a:rPr>
                              </m:ctrlPr>
                            </m:radPr>
                            <m:deg/>
                            <m:e>
                              <m:r>
                                <a:rPr lang="en-US" sz="3200" b="0" i="1" spc="-23" smtClean="0">
                                  <a:solidFill>
                                    <a:srgbClr val="000000"/>
                                  </a:solidFill>
                                  <a:latin typeface="Cambria Math" panose="02040503050406030204" pitchFamily="18" charset="0"/>
                                  <a:ea typeface="Cambria Math" panose="02040503050406030204" pitchFamily="18" charset="0"/>
                                  <a:cs typeface="Calibri"/>
                                </a:rPr>
                                <m:t>𝑁</m:t>
                              </m:r>
                            </m:e>
                          </m:rad>
                        </m:den>
                      </m:f>
                      <m:r>
                        <a:rPr lang="en-US" sz="3200" b="0" i="1" smtClean="0">
                          <a:solidFill>
                            <a:srgbClr val="000000"/>
                          </a:solidFill>
                          <a:latin typeface="Cambria Math" panose="02040503050406030204" pitchFamily="18" charset="0"/>
                          <a:cs typeface="Calibri"/>
                        </a:rPr>
                        <m:t>=</m:t>
                      </m:r>
                      <m:rad>
                        <m:radPr>
                          <m:degHide m:val="on"/>
                          <m:ctrlPr>
                            <a:rPr lang="en-US" sz="3200" b="0" i="1" smtClean="0">
                              <a:solidFill>
                                <a:srgbClr val="000000"/>
                              </a:solidFill>
                              <a:latin typeface="Cambria Math" panose="02040503050406030204" pitchFamily="18" charset="0"/>
                              <a:cs typeface="Calibri"/>
                            </a:rPr>
                          </m:ctrlPr>
                        </m:radPr>
                        <m:deg/>
                        <m:e>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1</m:t>
                              </m:r>
                            </m:num>
                            <m:den>
                              <m:r>
                                <a:rPr lang="en-US" sz="3200" b="0" i="1" smtClean="0">
                                  <a:solidFill>
                                    <a:srgbClr val="000000"/>
                                  </a:solidFill>
                                  <a:latin typeface="Cambria Math" panose="02040503050406030204" pitchFamily="18" charset="0"/>
                                  <a:cs typeface="Calibri"/>
                                </a:rPr>
                                <m:t>𝑛</m:t>
                              </m:r>
                              <m:r>
                                <a:rPr lang="en-US" sz="3200" b="0" i="1" smtClean="0">
                                  <a:solidFill>
                                    <a:srgbClr val="000000"/>
                                  </a:solidFill>
                                  <a:latin typeface="Cambria Math" panose="02040503050406030204" pitchFamily="18" charset="0"/>
                                  <a:cs typeface="Calibri"/>
                                </a:rPr>
                                <m:t>(</m:t>
                              </m:r>
                              <m:r>
                                <a:rPr lang="en-US" sz="3200" b="0" i="1" smtClean="0">
                                  <a:solidFill>
                                    <a:srgbClr val="000000"/>
                                  </a:solidFill>
                                  <a:latin typeface="Cambria Math" panose="02040503050406030204" pitchFamily="18" charset="0"/>
                                  <a:cs typeface="Calibri"/>
                                </a:rPr>
                                <m:t>𝑛</m:t>
                              </m:r>
                              <m:r>
                                <a:rPr lang="en-US" sz="3200" b="0" i="1" smtClean="0">
                                  <a:solidFill>
                                    <a:srgbClr val="000000"/>
                                  </a:solidFill>
                                  <a:latin typeface="Cambria Math" panose="02040503050406030204" pitchFamily="18" charset="0"/>
                                  <a:cs typeface="Calibri"/>
                                </a:rPr>
                                <m:t>−</m:t>
                              </m:r>
                              <m:r>
                                <a:rPr lang="en-US" sz="3200" b="0" i="1" smtClean="0">
                                  <a:solidFill>
                                    <a:srgbClr val="000000"/>
                                  </a:solidFill>
                                  <a:latin typeface="Cambria Math" panose="02040503050406030204" pitchFamily="18" charset="0"/>
                                  <a:cs typeface="Calibri"/>
                                </a:rPr>
                                <m:t>1</m:t>
                              </m:r>
                              <m:r>
                                <a:rPr lang="en-US" sz="3200" b="0" i="1" smtClean="0">
                                  <a:solidFill>
                                    <a:srgbClr val="000000"/>
                                  </a:solidFill>
                                  <a:latin typeface="Cambria Math" panose="02040503050406030204" pitchFamily="18" charset="0"/>
                                  <a:cs typeface="Calibri"/>
                                </a:rPr>
                                <m:t>)</m:t>
                              </m:r>
                            </m:den>
                          </m:f>
                          <m:nary>
                            <m:naryPr>
                              <m:chr m:val="∑"/>
                              <m:ctrlPr>
                                <a:rPr lang="en-US" sz="3200" b="0" i="1" smtClean="0">
                                  <a:solidFill>
                                    <a:srgbClr val="000000"/>
                                  </a:solidFill>
                                  <a:latin typeface="Cambria Math" panose="02040503050406030204" pitchFamily="18" charset="0"/>
                                  <a:cs typeface="Calibri"/>
                                </a:rPr>
                              </m:ctrlPr>
                            </m:naryPr>
                            <m:sub>
                              <m:r>
                                <m:rPr>
                                  <m:brk m:alnAt="23"/>
                                </m:rPr>
                                <a:rPr lang="en-US" sz="3200" b="0" i="1" smtClean="0">
                                  <a:solidFill>
                                    <a:srgbClr val="000000"/>
                                  </a:solidFill>
                                  <a:latin typeface="Cambria Math" panose="02040503050406030204" pitchFamily="18" charset="0"/>
                                  <a:cs typeface="Calibri"/>
                                </a:rPr>
                                <m:t>𝑖</m:t>
                              </m:r>
                              <m:r>
                                <a:rPr lang="en-US" sz="3200" b="0" i="1" smtClean="0">
                                  <a:solidFill>
                                    <a:srgbClr val="000000"/>
                                  </a:solidFill>
                                  <a:latin typeface="Cambria Math" panose="02040503050406030204" pitchFamily="18" charset="0"/>
                                  <a:cs typeface="Calibri"/>
                                </a:rPr>
                                <m:t>=</m:t>
                              </m:r>
                              <m:r>
                                <m:rPr>
                                  <m:brk m:alnAt="23"/>
                                </m:rPr>
                                <a:rPr lang="en-US" sz="3200" b="0" i="1" smtClean="0">
                                  <a:solidFill>
                                    <a:srgbClr val="000000"/>
                                  </a:solidFill>
                                  <a:latin typeface="Cambria Math" panose="02040503050406030204" pitchFamily="18" charset="0"/>
                                  <a:cs typeface="Calibri"/>
                                </a:rPr>
                                <m:t>1</m:t>
                              </m:r>
                            </m:sub>
                            <m:sup>
                              <m:r>
                                <a:rPr lang="en-US" sz="3200" b="0" i="1" smtClean="0">
                                  <a:solidFill>
                                    <a:srgbClr val="000000"/>
                                  </a:solidFill>
                                  <a:latin typeface="Cambria Math" panose="02040503050406030204" pitchFamily="18" charset="0"/>
                                  <a:cs typeface="Calibri"/>
                                </a:rPr>
                                <m:t>𝑛</m:t>
                              </m:r>
                            </m:sup>
                            <m:e>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r>
                                    <a:rPr lang="en-US" sz="3200" b="0" i="1" smtClean="0">
                                      <a:solidFill>
                                        <a:srgbClr val="000000"/>
                                      </a:solidFill>
                                      <a:latin typeface="Cambria Math" panose="02040503050406030204" pitchFamily="18" charset="0"/>
                                      <a:cs typeface="Calibri"/>
                                    </a:rPr>
                                    <m:t>−</m:t>
                                  </m:r>
                                  <m:acc>
                                    <m:accPr>
                                      <m:chr m:val="̅"/>
                                      <m:ctrlPr>
                                        <a:rPr lang="en-US" sz="3200" b="0" i="1" smtClean="0">
                                          <a:solidFill>
                                            <a:srgbClr val="000000"/>
                                          </a:solidFill>
                                          <a:latin typeface="Cambria Math" panose="02040503050406030204" pitchFamily="18" charset="0"/>
                                          <a:cs typeface="Calibri"/>
                                        </a:rPr>
                                      </m:ctrlPr>
                                    </m:accPr>
                                    <m:e>
                                      <m:r>
                                        <a:rPr lang="en-US" sz="3200" b="0" i="1" smtClean="0">
                                          <a:solidFill>
                                            <a:srgbClr val="000000"/>
                                          </a:solidFill>
                                          <a:latin typeface="Cambria Math" panose="02040503050406030204" pitchFamily="18" charset="0"/>
                                          <a:cs typeface="Calibri"/>
                                        </a:rPr>
                                        <m:t>𝑥</m:t>
                                      </m:r>
                                    </m:e>
                                  </m:acc>
                                  <m:r>
                                    <a:rPr lang="en-US" sz="3200" b="0" i="1" smtClean="0">
                                      <a:solidFill>
                                        <a:srgbClr val="000000"/>
                                      </a:solidFill>
                                      <a:latin typeface="Cambria Math" panose="02040503050406030204" pitchFamily="18" charset="0"/>
                                      <a:cs typeface="Calibri"/>
                                    </a:rPr>
                                    <m:t>)</m:t>
                                  </m:r>
                                </m:e>
                                <m:sup>
                                  <m:r>
                                    <a:rPr lang="en-US" sz="3200" b="0" i="1" smtClean="0">
                                      <a:solidFill>
                                        <a:srgbClr val="000000"/>
                                      </a:solidFill>
                                      <a:latin typeface="Cambria Math" panose="02040503050406030204" pitchFamily="18" charset="0"/>
                                      <a:cs typeface="Calibri"/>
                                    </a:rPr>
                                    <m:t>2</m:t>
                                  </m:r>
                                </m:sup>
                              </m:sSup>
                            </m:e>
                          </m:nary>
                        </m:e>
                      </m:rad>
                    </m:oMath>
                  </m:oMathPara>
                </a14:m>
                <a:endParaRPr lang="en-IL" sz="3200" dirty="0">
                  <a:latin typeface="+mn-lt"/>
                </a:endParaRPr>
              </a:p>
              <a:p>
                <a:pPr>
                  <a:lnSpc>
                    <a:spcPts val="3906"/>
                  </a:lnSpc>
                  <a:spcBef>
                    <a:spcPts val="98"/>
                  </a:spcBef>
                  <a:spcAft>
                    <a:spcPct val="0"/>
                  </a:spcAft>
                </a:pPr>
                <a:endParaRPr lang="en-US" sz="3200" baseline="34087" dirty="0">
                  <a:solidFill>
                    <a:srgbClr val="000000"/>
                  </a:solidFill>
                  <a:latin typeface="+mn-lt"/>
                  <a:cs typeface="Calibri"/>
                </a:endParaRPr>
              </a:p>
              <a:p>
                <a:pPr marL="0" marR="0">
                  <a:lnSpc>
                    <a:spcPts val="3906"/>
                  </a:lnSpc>
                  <a:spcBef>
                    <a:spcPts val="98"/>
                  </a:spcBef>
                  <a:spcAft>
                    <a:spcPct val="0"/>
                  </a:spcAft>
                </a:pPr>
                <a:endParaRPr sz="3200" dirty="0">
                  <a:solidFill>
                    <a:srgbClr val="000000"/>
                  </a:solidFill>
                  <a:latin typeface="Calibri"/>
                  <a:cs typeface="Calibri"/>
                </a:endParaRPr>
              </a:p>
            </p:txBody>
          </p:sp>
        </mc:Choice>
        <mc:Fallback xmlns="">
          <p:sp>
            <p:nvSpPr>
              <p:cNvPr id="9" name="object 9"/>
              <p:cNvSpPr txBox="1">
                <a:spLocks noRot="1" noChangeAspect="1" noMove="1" noResize="1" noEditPoints="1" noAdjustHandles="1" noChangeArrowheads="1" noChangeShapeType="1" noTextEdit="1"/>
              </p:cNvSpPr>
              <p:nvPr/>
            </p:nvSpPr>
            <p:spPr>
              <a:xfrm>
                <a:off x="1101724" y="783622"/>
                <a:ext cx="8378651" cy="6497933"/>
              </a:xfrm>
              <a:prstGeom prst="rect">
                <a:avLst/>
              </a:prstGeom>
              <a:blipFill>
                <a:blip r:embed="rId4"/>
                <a:stretch>
                  <a:fillRect l="-2984" r="-8443" b="-23380"/>
                </a:stretch>
              </a:blipFill>
            </p:spPr>
            <p:txBody>
              <a:bodyPr/>
              <a:lstStyle/>
              <a:p>
                <a:r>
                  <a:rPr lang="en-IL">
                    <a:noFill/>
                  </a:rPr>
                  <a:t> </a:t>
                </a:r>
              </a:p>
            </p:txBody>
          </p:sp>
        </mc:Fallback>
      </mc:AlternateContent>
      <p:sp>
        <p:nvSpPr>
          <p:cNvPr id="34" name="פרצוף מחייך 33">
            <a:hlinkClick r:id="rId5"/>
            <a:extLst>
              <a:ext uri="{FF2B5EF4-FFF2-40B4-BE49-F238E27FC236}">
                <a16:creationId xmlns:a16="http://schemas.microsoft.com/office/drawing/2014/main" id="{8680028A-1DE3-4FD3-AA37-67275D52B477}"/>
              </a:ext>
            </a:extLst>
          </p:cNvPr>
          <p:cNvSpPr/>
          <p:nvPr/>
        </p:nvSpPr>
        <p:spPr>
          <a:xfrm>
            <a:off x="10336808" y="1804073"/>
            <a:ext cx="927154" cy="870741"/>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1"/>
          <p:cNvSpPr/>
          <p:nvPr/>
        </p:nvSpPr>
        <p:spPr>
          <a:xfrm>
            <a:off x="3439236" y="1483778"/>
            <a:ext cx="5026577" cy="5205695"/>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139065" y="18305"/>
            <a:ext cx="3020967"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dirty="0">
                <a:solidFill>
                  <a:srgbClr val="000000"/>
                </a:solidFill>
                <a:latin typeface="Trebuchet MS"/>
                <a:cs typeface="Trebuchet MS"/>
              </a:rPr>
              <a:t>Distributions</a:t>
            </a:r>
          </a:p>
        </p:txBody>
      </p:sp>
      <p:sp>
        <p:nvSpPr>
          <p:cNvPr id="4" name="object 4"/>
          <p:cNvSpPr txBox="1"/>
          <p:nvPr/>
        </p:nvSpPr>
        <p:spPr>
          <a:xfrm>
            <a:off x="2363470" y="743579"/>
            <a:ext cx="8178794" cy="701687"/>
          </a:xfrm>
          <a:prstGeom prst="rect">
            <a:avLst/>
          </a:prstGeom>
        </p:spPr>
        <p:txBody>
          <a:bodyPr vert="horz" wrap="square" lIns="0" tIns="0" rIns="0" bIns="0" rtlCol="0">
            <a:spAutoFit/>
          </a:bodyPr>
          <a:lstStyle/>
          <a:p>
            <a:pPr marL="0" marR="0">
              <a:lnSpc>
                <a:spcPts val="5225"/>
              </a:lnSpc>
              <a:spcBef>
                <a:spcPct val="0"/>
              </a:spcBef>
              <a:spcAft>
                <a:spcPct val="0"/>
              </a:spcAft>
            </a:pPr>
            <a:r>
              <a:rPr sz="4500" spc="-46" dirty="0">
                <a:solidFill>
                  <a:srgbClr val="000000"/>
                </a:solidFill>
                <a:latin typeface="Trebuchet MS"/>
                <a:cs typeface="Trebuchet MS"/>
              </a:rPr>
              <a:t>Categorical</a:t>
            </a:r>
            <a:r>
              <a:rPr sz="4500" spc="-784" dirty="0">
                <a:solidFill>
                  <a:srgbClr val="000000"/>
                </a:solidFill>
                <a:latin typeface="Trebuchet MS"/>
                <a:cs typeface="Trebuchet MS"/>
              </a:rPr>
              <a:t> </a:t>
            </a:r>
            <a:r>
              <a:rPr sz="4500" spc="-52" dirty="0">
                <a:solidFill>
                  <a:srgbClr val="000000"/>
                </a:solidFill>
                <a:latin typeface="Trebuchet MS"/>
                <a:cs typeface="Trebuchet MS"/>
              </a:rPr>
              <a:t>Variable</a:t>
            </a:r>
            <a:r>
              <a:rPr sz="4500" spc="-809" dirty="0">
                <a:solidFill>
                  <a:srgbClr val="000000"/>
                </a:solidFill>
                <a:latin typeface="Trebuchet MS"/>
                <a:cs typeface="Trebuchet MS"/>
              </a:rPr>
              <a:t> </a:t>
            </a:r>
            <a:r>
              <a:rPr sz="4500" spc="-32" dirty="0">
                <a:solidFill>
                  <a:srgbClr val="000000"/>
                </a:solidFill>
                <a:latin typeface="Trebuchet MS"/>
                <a:cs typeface="Trebuchet MS"/>
              </a:rPr>
              <a:t>Distribution</a:t>
            </a:r>
          </a:p>
        </p:txBody>
      </p:sp>
      <p:sp>
        <p:nvSpPr>
          <p:cNvPr id="5" name="object 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2" name="Picture 2" descr="blood-types">
            <a:extLst>
              <a:ext uri="{FF2B5EF4-FFF2-40B4-BE49-F238E27FC236}">
                <a16:creationId xmlns:a16="http://schemas.microsoft.com/office/drawing/2014/main" id="{7F1EED7D-50A9-4040-BA93-673322B8A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698" y="2708920"/>
            <a:ext cx="2374790" cy="194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1"/>
          <p:cNvSpPr/>
          <p:nvPr/>
        </p:nvSpPr>
        <p:spPr>
          <a:xfrm>
            <a:off x="3462108" y="1268056"/>
            <a:ext cx="5203348" cy="5388768"/>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2486596" y="191853"/>
            <a:ext cx="7384382" cy="701687"/>
          </a:xfrm>
          <a:prstGeom prst="rect">
            <a:avLst/>
          </a:prstGeom>
        </p:spPr>
        <p:txBody>
          <a:bodyPr vert="horz" wrap="square" lIns="0" tIns="0" rIns="0" bIns="0" rtlCol="0">
            <a:spAutoFit/>
          </a:bodyPr>
          <a:lstStyle/>
          <a:p>
            <a:pPr marL="0" marR="0">
              <a:lnSpc>
                <a:spcPts val="5225"/>
              </a:lnSpc>
              <a:spcBef>
                <a:spcPct val="0"/>
              </a:spcBef>
              <a:spcAft>
                <a:spcPct val="0"/>
              </a:spcAft>
            </a:pPr>
            <a:r>
              <a:rPr sz="4500" spc="-39">
                <a:solidFill>
                  <a:srgbClr val="000000"/>
                </a:solidFill>
                <a:latin typeface="Trebuchet MS"/>
                <a:cs typeface="Trebuchet MS"/>
              </a:rPr>
              <a:t>Discrete</a:t>
            </a:r>
            <a:r>
              <a:rPr sz="4500" spc="-728">
                <a:solidFill>
                  <a:srgbClr val="000000"/>
                </a:solidFill>
                <a:latin typeface="Trebuchet MS"/>
                <a:cs typeface="Trebuchet MS"/>
              </a:rPr>
              <a:t> </a:t>
            </a:r>
            <a:r>
              <a:rPr sz="4500" spc="-52">
                <a:solidFill>
                  <a:srgbClr val="000000"/>
                </a:solidFill>
                <a:latin typeface="Trebuchet MS"/>
                <a:cs typeface="Trebuchet MS"/>
              </a:rPr>
              <a:t>Variable</a:t>
            </a:r>
            <a:r>
              <a:rPr sz="4500" spc="-732">
                <a:solidFill>
                  <a:srgbClr val="000000"/>
                </a:solidFill>
                <a:latin typeface="Trebuchet MS"/>
                <a:cs typeface="Trebuchet MS"/>
              </a:rPr>
              <a:t> </a:t>
            </a:r>
            <a:r>
              <a:rPr sz="4500" spc="-32">
                <a:solidFill>
                  <a:srgbClr val="000000"/>
                </a:solidFill>
                <a:latin typeface="Trebuchet MS"/>
                <a:cs typeface="Trebuchet MS"/>
              </a:rPr>
              <a:t>Distribution</a:t>
            </a:r>
          </a:p>
        </p:txBody>
      </p:sp>
      <p:sp>
        <p:nvSpPr>
          <p:cNvPr id="4" name="object 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67480" y="196158"/>
            <a:ext cx="4620445"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31" dirty="0">
                <a:solidFill>
                  <a:srgbClr val="000000"/>
                </a:solidFill>
                <a:latin typeface="Trebuchet MS"/>
                <a:cs typeface="Trebuchet MS"/>
              </a:rPr>
              <a:t>Binomial</a:t>
            </a:r>
            <a:r>
              <a:rPr sz="4400" spc="-551" dirty="0">
                <a:solidFill>
                  <a:srgbClr val="000000"/>
                </a:solidFill>
                <a:latin typeface="Trebuchet MS"/>
                <a:cs typeface="Trebuchet MS"/>
              </a:rPr>
              <a:t> </a:t>
            </a:r>
            <a:r>
              <a:rPr sz="4400" spc="-52" dirty="0">
                <a:solidFill>
                  <a:srgbClr val="000000"/>
                </a:solidFill>
                <a:latin typeface="Trebuchet MS"/>
                <a:cs typeface="Trebuchet MS"/>
              </a:rPr>
              <a:t>Variables</a:t>
            </a:r>
          </a:p>
        </p:txBody>
      </p:sp>
      <p:sp>
        <p:nvSpPr>
          <p:cNvPr id="3" name="object 3"/>
          <p:cNvSpPr txBox="1"/>
          <p:nvPr/>
        </p:nvSpPr>
        <p:spPr>
          <a:xfrm>
            <a:off x="1283970" y="1161609"/>
            <a:ext cx="8715403" cy="1487587"/>
          </a:xfrm>
          <a:prstGeom prst="rect">
            <a:avLst/>
          </a:prstGeom>
        </p:spPr>
        <p:txBody>
          <a:bodyPr vert="horz" wrap="square" lIns="0" tIns="0" rIns="0" bIns="0" rtlCol="0">
            <a:spAutoFit/>
          </a:bodyPr>
          <a:lstStyle/>
          <a:p>
            <a:pPr marL="0" marR="0">
              <a:lnSpc>
                <a:spcPts val="3906"/>
              </a:lnSpc>
              <a:spcBef>
                <a:spcPct val="0"/>
              </a:spcBef>
              <a:spcAft>
                <a:spcPct val="0"/>
              </a:spcAft>
            </a:pPr>
            <a:r>
              <a:rPr sz="3200" dirty="0">
                <a:solidFill>
                  <a:srgbClr val="000000"/>
                </a:solidFill>
                <a:latin typeface="Arial"/>
                <a:cs typeface="Arial"/>
              </a:rPr>
              <a:t>•</a:t>
            </a:r>
            <a:r>
              <a:rPr sz="3200" spc="780" dirty="0">
                <a:solidFill>
                  <a:srgbClr val="000000"/>
                </a:solidFill>
                <a:latin typeface="Times New Roman"/>
                <a:cs typeface="Times New Roman"/>
              </a:rPr>
              <a:t> </a:t>
            </a:r>
            <a:r>
              <a:rPr sz="3200" dirty="0">
                <a:solidFill>
                  <a:srgbClr val="000000"/>
                </a:solidFill>
                <a:latin typeface="Calibri"/>
                <a:cs typeface="Calibri"/>
              </a:rPr>
              <a:t>Binomial variable is a measured </a:t>
            </a:r>
            <a:r>
              <a:rPr sz="3200" spc="-15" dirty="0">
                <a:solidFill>
                  <a:srgbClr val="000000"/>
                </a:solidFill>
                <a:latin typeface="Calibri"/>
                <a:cs typeface="Calibri"/>
              </a:rPr>
              <a:t>outcome</a:t>
            </a:r>
            <a:r>
              <a:rPr sz="3200" spc="-16" dirty="0">
                <a:solidFill>
                  <a:srgbClr val="000000"/>
                </a:solidFill>
                <a:latin typeface="Calibri"/>
                <a:cs typeface="Calibri"/>
              </a:rPr>
              <a:t> </a:t>
            </a:r>
            <a:r>
              <a:rPr sz="3200" dirty="0">
                <a:solidFill>
                  <a:srgbClr val="000000"/>
                </a:solidFill>
                <a:latin typeface="Calibri"/>
                <a:cs typeface="Calibri"/>
              </a:rPr>
              <a:t>of an</a:t>
            </a:r>
          </a:p>
          <a:p>
            <a:pPr marL="342900" marR="0">
              <a:lnSpc>
                <a:spcPts val="3824"/>
              </a:lnSpc>
              <a:spcBef>
                <a:spcPct val="0"/>
              </a:spcBef>
              <a:spcAft>
                <a:spcPct val="0"/>
              </a:spcAft>
            </a:pPr>
            <a:r>
              <a:rPr sz="3200" spc="-15" dirty="0">
                <a:solidFill>
                  <a:srgbClr val="000000"/>
                </a:solidFill>
                <a:latin typeface="Calibri"/>
                <a:cs typeface="Calibri"/>
              </a:rPr>
              <a:t>experiment,</a:t>
            </a:r>
            <a:r>
              <a:rPr sz="3200" spc="-16" dirty="0">
                <a:solidFill>
                  <a:srgbClr val="000000"/>
                </a:solidFill>
                <a:latin typeface="Calibri"/>
                <a:cs typeface="Calibri"/>
              </a:rPr>
              <a:t> </a:t>
            </a:r>
            <a:r>
              <a:rPr sz="3200" dirty="0">
                <a:solidFill>
                  <a:srgbClr val="000000"/>
                </a:solidFill>
                <a:latin typeface="Calibri"/>
                <a:cs typeface="Calibri"/>
              </a:rPr>
              <a:t>which can be either </a:t>
            </a:r>
            <a:r>
              <a:rPr sz="3200" b="1" dirty="0">
                <a:solidFill>
                  <a:srgbClr val="006FC0"/>
                </a:solidFill>
                <a:latin typeface="Calibri"/>
                <a:cs typeface="Calibri"/>
              </a:rPr>
              <a:t>Success </a:t>
            </a:r>
            <a:r>
              <a:rPr sz="3200" b="1" spc="-35" dirty="0">
                <a:solidFill>
                  <a:srgbClr val="006FC0"/>
                </a:solidFill>
                <a:latin typeface="Calibri"/>
                <a:cs typeface="Calibri"/>
              </a:rPr>
              <a:t>(True)</a:t>
            </a:r>
            <a:r>
              <a:rPr sz="3200" b="1" spc="-34" dirty="0">
                <a:solidFill>
                  <a:srgbClr val="006FC0"/>
                </a:solidFill>
                <a:latin typeface="Calibri"/>
                <a:cs typeface="Calibri"/>
              </a:rPr>
              <a:t> </a:t>
            </a:r>
            <a:r>
              <a:rPr sz="3200" dirty="0">
                <a:solidFill>
                  <a:srgbClr val="000000"/>
                </a:solidFill>
                <a:latin typeface="Calibri"/>
                <a:cs typeface="Calibri"/>
              </a:rPr>
              <a:t>or</a:t>
            </a:r>
          </a:p>
          <a:p>
            <a:pPr marL="342900" marR="0">
              <a:lnSpc>
                <a:spcPts val="3824"/>
              </a:lnSpc>
              <a:spcBef>
                <a:spcPts val="50"/>
              </a:spcBef>
              <a:spcAft>
                <a:spcPct val="0"/>
              </a:spcAft>
            </a:pPr>
            <a:r>
              <a:rPr sz="3200" b="1" spc="-20" dirty="0">
                <a:solidFill>
                  <a:srgbClr val="FF0000"/>
                </a:solidFill>
                <a:latin typeface="Calibri"/>
                <a:cs typeface="Calibri"/>
              </a:rPr>
              <a:t>Failure</a:t>
            </a:r>
            <a:r>
              <a:rPr sz="3200" b="1" spc="-33" dirty="0">
                <a:solidFill>
                  <a:srgbClr val="FF0000"/>
                </a:solidFill>
                <a:latin typeface="Calibri"/>
                <a:cs typeface="Calibri"/>
              </a:rPr>
              <a:t> </a:t>
            </a:r>
            <a:r>
              <a:rPr sz="3200" b="1" spc="-15" dirty="0">
                <a:solidFill>
                  <a:srgbClr val="FF0000"/>
                </a:solidFill>
                <a:latin typeface="Calibri"/>
                <a:cs typeface="Calibri"/>
              </a:rPr>
              <a:t>(False)</a:t>
            </a:r>
            <a:r>
              <a:rPr lang="en-US" sz="3200" b="1" spc="-15" dirty="0">
                <a:solidFill>
                  <a:srgbClr val="FF0000"/>
                </a:solidFill>
                <a:latin typeface="Calibri"/>
                <a:cs typeface="Calibri"/>
              </a:rPr>
              <a:t> </a:t>
            </a:r>
            <a:r>
              <a:rPr lang="en-US" sz="3200" spc="-15" dirty="0">
                <a:solidFill>
                  <a:schemeClr val="tx1"/>
                </a:solidFill>
                <a:latin typeface="Calibri"/>
                <a:cs typeface="Calibri"/>
              </a:rPr>
              <a:t>(</a:t>
            </a:r>
            <a:r>
              <a:rPr lang="en-US" sz="3200" spc="-15" dirty="0">
                <a:solidFill>
                  <a:schemeClr val="tx2">
                    <a:lumMod val="75000"/>
                  </a:schemeClr>
                </a:solidFill>
                <a:latin typeface="Calibri"/>
                <a:cs typeface="Calibri"/>
                <a:hlinkClick r:id="rId3">
                  <a:extLst>
                    <a:ext uri="{A12FA001-AC4F-418D-AE19-62706E023703}">
                      <ahyp:hlinkClr xmlns:ahyp="http://schemas.microsoft.com/office/drawing/2018/hyperlinkcolor" val="tx"/>
                    </a:ext>
                  </a:extLst>
                </a:hlinkClick>
              </a:rPr>
              <a:t>Bernoulli trial</a:t>
            </a:r>
            <a:r>
              <a:rPr lang="en-US" sz="3200" spc="-15" dirty="0">
                <a:solidFill>
                  <a:schemeClr val="tx1"/>
                </a:solidFill>
                <a:latin typeface="Calibri"/>
                <a:cs typeface="Calibri"/>
              </a:rPr>
              <a:t>)</a:t>
            </a:r>
            <a:r>
              <a:rPr sz="3200" dirty="0">
                <a:solidFill>
                  <a:schemeClr val="tx1"/>
                </a:solidFill>
                <a:latin typeface="Calibri"/>
                <a:cs typeface="Calibri"/>
              </a:rPr>
              <a:t>.</a:t>
            </a:r>
          </a:p>
        </p:txBody>
      </p:sp>
      <p:sp>
        <p:nvSpPr>
          <p:cNvPr id="4" name="object 4"/>
          <p:cNvSpPr txBox="1"/>
          <p:nvPr/>
        </p:nvSpPr>
        <p:spPr>
          <a:xfrm>
            <a:off x="1283970" y="3111986"/>
            <a:ext cx="5235741" cy="1509464"/>
          </a:xfrm>
          <a:prstGeom prst="rect">
            <a:avLst/>
          </a:prstGeom>
        </p:spPr>
        <p:txBody>
          <a:bodyPr vert="horz" wrap="square" lIns="0" tIns="0" rIns="0" bIns="0" rtlCol="0">
            <a:spAutoFit/>
          </a:bodyPr>
          <a:lstStyle/>
          <a:p>
            <a:pPr marL="0" marR="0">
              <a:lnSpc>
                <a:spcPts val="3906"/>
              </a:lnSpc>
              <a:spcBef>
                <a:spcPct val="0"/>
              </a:spcBef>
              <a:spcAft>
                <a:spcPct val="0"/>
              </a:spcAft>
            </a:pPr>
            <a:r>
              <a:rPr sz="3200" b="1" dirty="0">
                <a:solidFill>
                  <a:srgbClr val="000000"/>
                </a:solidFill>
                <a:latin typeface="Calibri"/>
                <a:cs typeface="Calibri"/>
              </a:rPr>
              <a:t>ρ</a:t>
            </a:r>
            <a:r>
              <a:rPr sz="3200" b="1" spc="-78" dirty="0">
                <a:solidFill>
                  <a:srgbClr val="000000"/>
                </a:solidFill>
                <a:latin typeface="Times New Roman"/>
                <a:cs typeface="Times New Roman"/>
              </a:rPr>
              <a:t> </a:t>
            </a:r>
            <a:r>
              <a:rPr sz="3200" dirty="0">
                <a:solidFill>
                  <a:srgbClr val="000000"/>
                </a:solidFill>
                <a:latin typeface="Calibri"/>
                <a:cs typeface="Calibri"/>
              </a:rPr>
              <a:t>= Probability of Success (</a:t>
            </a:r>
            <a:r>
              <a:rPr sz="3200" dirty="0" err="1">
                <a:solidFill>
                  <a:srgbClr val="000000"/>
                </a:solidFill>
                <a:latin typeface="Calibri"/>
                <a:cs typeface="Calibri"/>
              </a:rPr>
              <a:t>roh</a:t>
            </a:r>
            <a:r>
              <a:rPr sz="3200" dirty="0">
                <a:solidFill>
                  <a:srgbClr val="000000"/>
                </a:solidFill>
                <a:latin typeface="Calibri"/>
                <a:cs typeface="Calibri"/>
              </a:rPr>
              <a:t>)</a:t>
            </a:r>
          </a:p>
          <a:p>
            <a:pPr marL="0" marR="0">
              <a:lnSpc>
                <a:spcPts val="3906"/>
              </a:lnSpc>
              <a:spcBef>
                <a:spcPts val="3773"/>
              </a:spcBef>
              <a:spcAft>
                <a:spcPct val="0"/>
              </a:spcAft>
            </a:pPr>
            <a:r>
              <a:rPr sz="3200" b="1" dirty="0">
                <a:solidFill>
                  <a:srgbClr val="000000"/>
                </a:solidFill>
                <a:latin typeface="Calibri"/>
                <a:cs typeface="Calibri"/>
              </a:rPr>
              <a:t>q </a:t>
            </a:r>
            <a:r>
              <a:rPr sz="3200" dirty="0">
                <a:solidFill>
                  <a:srgbClr val="000000"/>
                </a:solidFill>
                <a:latin typeface="Calibri"/>
                <a:cs typeface="Calibri"/>
              </a:rPr>
              <a:t>= </a:t>
            </a:r>
            <a:r>
              <a:rPr sz="3200" b="1" dirty="0">
                <a:solidFill>
                  <a:srgbClr val="000000"/>
                </a:solidFill>
                <a:latin typeface="Calibri"/>
                <a:cs typeface="Calibri"/>
              </a:rPr>
              <a:t>1-ρ</a:t>
            </a:r>
            <a:r>
              <a:rPr sz="3200" b="1" spc="-78" dirty="0">
                <a:solidFill>
                  <a:srgbClr val="000000"/>
                </a:solidFill>
                <a:latin typeface="Times New Roman"/>
                <a:cs typeface="Times New Roman"/>
              </a:rPr>
              <a:t> </a:t>
            </a:r>
            <a:r>
              <a:rPr sz="3200" dirty="0">
                <a:solidFill>
                  <a:srgbClr val="000000"/>
                </a:solidFill>
                <a:latin typeface="Calibri"/>
                <a:cs typeface="Calibri"/>
              </a:rPr>
              <a:t>= Probability of Failure</a:t>
            </a:r>
          </a:p>
        </p:txBody>
      </p:sp>
      <p:sp>
        <p:nvSpPr>
          <p:cNvPr id="5" name="object 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
          <p:cNvSpPr/>
          <p:nvPr/>
        </p:nvSpPr>
        <p:spPr>
          <a:xfrm>
            <a:off x="1941226" y="5531131"/>
            <a:ext cx="1318895" cy="376554"/>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4033514" y="3441589"/>
            <a:ext cx="938529" cy="377190"/>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3941444" y="5387925"/>
            <a:ext cx="599440" cy="671195"/>
          </a:xfrm>
          <a:prstGeom prst="rect">
            <a:avLst/>
          </a:prstGeom>
          <a:blipFill>
            <a:blip r:embed="rId5"/>
            <a:stretch>
              <a:fillRect/>
            </a:stretch>
          </a:blipFill>
        </p:spPr>
        <p:txBody>
          <a:bodyPr wrap="square" lIns="0" tIns="0" rIns="0" bIns="0" rtlCol="0">
            <a:spAutoFit/>
          </a:bodyPr>
          <a:lstStyle/>
          <a:p>
            <a:endParaRPr/>
          </a:p>
        </p:txBody>
      </p:sp>
      <p:sp>
        <p:nvSpPr>
          <p:cNvPr id="5" name="object 5"/>
          <p:cNvSpPr txBox="1"/>
          <p:nvPr/>
        </p:nvSpPr>
        <p:spPr>
          <a:xfrm>
            <a:off x="1283335" y="194581"/>
            <a:ext cx="9624697" cy="1210954"/>
          </a:xfrm>
          <a:prstGeom prst="rect">
            <a:avLst/>
          </a:prstGeom>
        </p:spPr>
        <p:txBody>
          <a:bodyPr vert="horz" wrap="square" lIns="0" tIns="0" rIns="0" bIns="0" rtlCol="0">
            <a:spAutoFit/>
          </a:bodyPr>
          <a:lstStyle/>
          <a:p>
            <a:pPr marL="2572042" marR="0">
              <a:lnSpc>
                <a:spcPts val="4644"/>
              </a:lnSpc>
              <a:spcBef>
                <a:spcPct val="0"/>
              </a:spcBef>
              <a:spcAft>
                <a:spcPct val="0"/>
              </a:spcAft>
            </a:pPr>
            <a:r>
              <a:rPr sz="4000" spc="-26">
                <a:solidFill>
                  <a:srgbClr val="000000"/>
                </a:solidFill>
                <a:latin typeface="Trebuchet MS"/>
                <a:cs typeface="Trebuchet MS"/>
              </a:rPr>
              <a:t>Binomial</a:t>
            </a:r>
            <a:r>
              <a:rPr sz="4000" spc="-509">
                <a:solidFill>
                  <a:srgbClr val="000000"/>
                </a:solidFill>
                <a:latin typeface="Trebuchet MS"/>
                <a:cs typeface="Trebuchet MS"/>
              </a:rPr>
              <a:t> </a:t>
            </a:r>
            <a:r>
              <a:rPr sz="4000" spc="-27">
                <a:solidFill>
                  <a:srgbClr val="000000"/>
                </a:solidFill>
                <a:latin typeface="Trebuchet MS"/>
                <a:cs typeface="Trebuchet MS"/>
              </a:rPr>
              <a:t>Distribution</a:t>
            </a:r>
          </a:p>
          <a:p>
            <a:pPr marL="0" marR="0">
              <a:lnSpc>
                <a:spcPts val="4404"/>
              </a:lnSpc>
              <a:spcBef>
                <a:spcPct val="0"/>
              </a:spcBef>
              <a:spcAft>
                <a:spcPct val="0"/>
              </a:spcAft>
            </a:pPr>
            <a:r>
              <a:rPr sz="3000">
                <a:solidFill>
                  <a:srgbClr val="000000"/>
                </a:solidFill>
                <a:latin typeface="Arial"/>
                <a:cs typeface="Arial"/>
              </a:rPr>
              <a:t>•</a:t>
            </a:r>
            <a:r>
              <a:rPr sz="3000" spc="906">
                <a:solidFill>
                  <a:srgbClr val="000000"/>
                </a:solidFill>
                <a:latin typeface="Times New Roman"/>
                <a:cs typeface="Times New Roman"/>
              </a:rPr>
              <a:t> </a:t>
            </a:r>
            <a:r>
              <a:rPr sz="3000">
                <a:solidFill>
                  <a:srgbClr val="000000"/>
                </a:solidFill>
                <a:latin typeface="Calibri"/>
                <a:cs typeface="Calibri"/>
              </a:rPr>
              <a:t>Binomial distribution results </a:t>
            </a:r>
            <a:r>
              <a:rPr sz="3000" spc="-20">
                <a:solidFill>
                  <a:srgbClr val="000000"/>
                </a:solidFill>
                <a:latin typeface="Calibri"/>
                <a:cs typeface="Calibri"/>
              </a:rPr>
              <a:t>from</a:t>
            </a:r>
            <a:r>
              <a:rPr sz="3000" spc="-21">
                <a:solidFill>
                  <a:srgbClr val="000000"/>
                </a:solidFill>
                <a:latin typeface="Calibri"/>
                <a:cs typeface="Calibri"/>
              </a:rPr>
              <a:t> </a:t>
            </a:r>
            <a:r>
              <a:rPr sz="4000" b="1">
                <a:solidFill>
                  <a:srgbClr val="000000"/>
                </a:solidFill>
                <a:latin typeface="Calibri"/>
                <a:cs typeface="Calibri"/>
              </a:rPr>
              <a:t>n </a:t>
            </a:r>
            <a:r>
              <a:rPr sz="3000" spc="-15">
                <a:solidFill>
                  <a:srgbClr val="000000"/>
                </a:solidFill>
                <a:latin typeface="Calibri"/>
                <a:cs typeface="Calibri"/>
              </a:rPr>
              <a:t>independent </a:t>
            </a:r>
            <a:r>
              <a:rPr sz="3000">
                <a:solidFill>
                  <a:srgbClr val="000000"/>
                </a:solidFill>
                <a:latin typeface="Calibri"/>
                <a:cs typeface="Calibri"/>
              </a:rPr>
              <a:t>trials of</a:t>
            </a:r>
            <a:r>
              <a:rPr sz="3000" spc="-207">
                <a:solidFill>
                  <a:srgbClr val="000000"/>
                </a:solidFill>
                <a:latin typeface="Calibri"/>
                <a:cs typeface="Calibri"/>
              </a:rPr>
              <a:t> </a:t>
            </a:r>
            <a:r>
              <a:rPr sz="3000">
                <a:solidFill>
                  <a:srgbClr val="000000"/>
                </a:solidFill>
                <a:latin typeface="Calibri"/>
                <a:cs typeface="Calibri"/>
              </a:rPr>
              <a:t>a</a:t>
            </a:r>
          </a:p>
        </p:txBody>
      </p:sp>
      <p:sp>
        <p:nvSpPr>
          <p:cNvPr id="6" name="object 6"/>
          <p:cNvSpPr txBox="1"/>
          <p:nvPr/>
        </p:nvSpPr>
        <p:spPr>
          <a:xfrm>
            <a:off x="1626869" y="1351604"/>
            <a:ext cx="3703869"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Bernoullie experiment.</a:t>
            </a:r>
          </a:p>
        </p:txBody>
      </p:sp>
      <p:sp>
        <p:nvSpPr>
          <p:cNvPr id="7" name="object 7"/>
          <p:cNvSpPr txBox="1"/>
          <p:nvPr/>
        </p:nvSpPr>
        <p:spPr>
          <a:xfrm>
            <a:off x="1283335" y="2299140"/>
            <a:ext cx="9614931" cy="1141289"/>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Arial"/>
                <a:cs typeface="Arial"/>
              </a:rPr>
              <a:t>•</a:t>
            </a:r>
            <a:r>
              <a:rPr sz="3600" spc="543">
                <a:solidFill>
                  <a:srgbClr val="000000"/>
                </a:solidFill>
                <a:latin typeface="Times New Roman"/>
                <a:cs typeface="Times New Roman"/>
              </a:rPr>
              <a:t> </a:t>
            </a:r>
            <a:r>
              <a:rPr sz="3600">
                <a:solidFill>
                  <a:srgbClr val="000000"/>
                </a:solidFill>
                <a:latin typeface="Calibri"/>
                <a:cs typeface="Calibri"/>
              </a:rPr>
              <a:t>ഥ</a:t>
            </a:r>
            <a:r>
              <a:rPr sz="3600" spc="1138">
                <a:solidFill>
                  <a:srgbClr val="000000"/>
                </a:solidFill>
                <a:latin typeface="Times New Roman"/>
                <a:cs typeface="Times New Roman"/>
              </a:rPr>
              <a:t> </a:t>
            </a:r>
            <a:r>
              <a:rPr sz="3600">
                <a:solidFill>
                  <a:srgbClr val="000000"/>
                </a:solidFill>
                <a:latin typeface="Calibri"/>
                <a:cs typeface="Calibri"/>
              </a:rPr>
              <a:t>≡</a:t>
            </a:r>
            <a:r>
              <a:rPr sz="3600" spc="-87">
                <a:solidFill>
                  <a:srgbClr val="000000"/>
                </a:solidFill>
                <a:latin typeface="Times New Roman"/>
                <a:cs typeface="Times New Roman"/>
              </a:rPr>
              <a:t> </a:t>
            </a:r>
            <a:r>
              <a:rPr sz="3000">
                <a:solidFill>
                  <a:srgbClr val="000000"/>
                </a:solidFill>
                <a:latin typeface="Calibri"/>
                <a:cs typeface="Calibri"/>
              </a:rPr>
              <a:t>The number of successes measured in an</a:t>
            </a:r>
            <a:r>
              <a:rPr sz="3000" spc="-34">
                <a:solidFill>
                  <a:srgbClr val="000000"/>
                </a:solidFill>
                <a:latin typeface="Calibri"/>
                <a:cs typeface="Calibri"/>
              </a:rPr>
              <a:t> </a:t>
            </a:r>
            <a:r>
              <a:rPr sz="3000" spc="-15">
                <a:solidFill>
                  <a:srgbClr val="000000"/>
                </a:solidFill>
                <a:latin typeface="Calibri"/>
                <a:cs typeface="Calibri"/>
              </a:rPr>
              <a:t>experiment.</a:t>
            </a:r>
          </a:p>
          <a:p>
            <a:pPr marL="0" marR="0">
              <a:lnSpc>
                <a:spcPts val="4291"/>
              </a:lnSpc>
              <a:spcBef>
                <a:spcPct val="0"/>
              </a:spcBef>
              <a:spcAft>
                <a:spcPct val="0"/>
              </a:spcAft>
            </a:pPr>
            <a:r>
              <a:rPr sz="3600">
                <a:solidFill>
                  <a:srgbClr val="000000"/>
                </a:solidFill>
                <a:latin typeface="Arial"/>
                <a:cs typeface="Arial"/>
              </a:rPr>
              <a:t>•</a:t>
            </a:r>
            <a:r>
              <a:rPr sz="3600" spc="543">
                <a:solidFill>
                  <a:srgbClr val="000000"/>
                </a:solidFill>
                <a:latin typeface="Times New Roman"/>
                <a:cs typeface="Times New Roman"/>
              </a:rPr>
              <a:t> </a:t>
            </a:r>
            <a:r>
              <a:rPr sz="3600">
                <a:solidFill>
                  <a:srgbClr val="000000"/>
                </a:solidFill>
                <a:latin typeface="Calibri"/>
                <a:cs typeface="Calibri"/>
              </a:rPr>
              <a:t>ഥ</a:t>
            </a:r>
            <a:r>
              <a:rPr sz="3600" spc="1390">
                <a:solidFill>
                  <a:srgbClr val="000000"/>
                </a:solidFill>
                <a:latin typeface="Times New Roman"/>
                <a:cs typeface="Times New Roman"/>
              </a:rPr>
              <a:t> </a:t>
            </a:r>
            <a:r>
              <a:rPr sz="3600">
                <a:solidFill>
                  <a:srgbClr val="000000"/>
                </a:solidFill>
                <a:latin typeface="Calibri"/>
                <a:cs typeface="Calibri"/>
              </a:rPr>
              <a:t>≡</a:t>
            </a:r>
            <a:r>
              <a:rPr sz="3600" spc="-84">
                <a:solidFill>
                  <a:srgbClr val="000000"/>
                </a:solidFill>
                <a:latin typeface="Times New Roman"/>
                <a:cs typeface="Times New Roman"/>
              </a:rPr>
              <a:t> </a:t>
            </a:r>
            <a:r>
              <a:rPr sz="3000">
                <a:solidFill>
                  <a:srgbClr val="000000"/>
                </a:solidFill>
                <a:latin typeface="Calibri"/>
                <a:cs typeface="Calibri"/>
              </a:rPr>
              <a:t>The number of</a:t>
            </a:r>
            <a:r>
              <a:rPr sz="3000" spc="-162">
                <a:solidFill>
                  <a:srgbClr val="000000"/>
                </a:solidFill>
                <a:latin typeface="Calibri"/>
                <a:cs typeface="Calibri"/>
              </a:rPr>
              <a:t> </a:t>
            </a:r>
            <a:r>
              <a:rPr sz="3000">
                <a:solidFill>
                  <a:srgbClr val="000000"/>
                </a:solidFill>
                <a:latin typeface="Calibri"/>
                <a:cs typeface="Calibri"/>
              </a:rPr>
              <a:t>trials</a:t>
            </a:r>
          </a:p>
        </p:txBody>
      </p:sp>
      <p:sp>
        <p:nvSpPr>
          <p:cNvPr id="8" name="object 8"/>
          <p:cNvSpPr txBox="1"/>
          <p:nvPr/>
        </p:nvSpPr>
        <p:spPr>
          <a:xfrm>
            <a:off x="1283335" y="3304093"/>
            <a:ext cx="2663960" cy="638373"/>
          </a:xfrm>
          <a:prstGeom prst="rect">
            <a:avLst/>
          </a:prstGeom>
        </p:spPr>
        <p:txBody>
          <a:bodyPr vert="horz" wrap="square" lIns="0" tIns="0" rIns="0" bIns="0" rtlCol="0">
            <a:spAutoFit/>
          </a:bodyPr>
          <a:lstStyle/>
          <a:p>
            <a:pPr marL="0" marR="0">
              <a:lnSpc>
                <a:spcPts val="4726"/>
              </a:lnSpc>
              <a:spcBef>
                <a:spcPct val="0"/>
              </a:spcBef>
              <a:spcAft>
                <a:spcPct val="0"/>
              </a:spcAft>
            </a:pPr>
            <a:r>
              <a:rPr sz="3000">
                <a:solidFill>
                  <a:srgbClr val="000000"/>
                </a:solidFill>
                <a:latin typeface="Arial"/>
                <a:cs typeface="Arial"/>
              </a:rPr>
              <a:t>•</a:t>
            </a:r>
            <a:r>
              <a:rPr sz="3000" spc="906">
                <a:solidFill>
                  <a:srgbClr val="000000"/>
                </a:solidFill>
                <a:latin typeface="Times New Roman"/>
                <a:cs typeface="Times New Roman"/>
              </a:rPr>
              <a:t> </a:t>
            </a:r>
            <a:r>
              <a:rPr sz="3000">
                <a:solidFill>
                  <a:srgbClr val="000000"/>
                </a:solidFill>
                <a:latin typeface="Calibri"/>
                <a:cs typeface="Calibri"/>
              </a:rPr>
              <a:t>Notation: </a:t>
            </a:r>
            <a:r>
              <a:rPr sz="2750" spc="-242">
                <a:solidFill>
                  <a:srgbClr val="000000"/>
                </a:solidFill>
                <a:latin typeface="Calibri"/>
                <a:cs typeface="Calibri"/>
              </a:rPr>
              <a:t>ഥ</a:t>
            </a:r>
            <a:r>
              <a:rPr sz="3850" spc="341">
                <a:solidFill>
                  <a:srgbClr val="000000"/>
                </a:solidFill>
                <a:latin typeface="Calibri"/>
                <a:cs typeface="Calibri"/>
              </a:rPr>
              <a:t>~</a:t>
            </a:r>
            <a:r>
              <a:rPr sz="3000">
                <a:solidFill>
                  <a:srgbClr val="000000"/>
                </a:solidFill>
                <a:latin typeface="Calibri"/>
                <a:cs typeface="Calibri"/>
              </a:rPr>
              <a:t>ഥ</a:t>
            </a:r>
          </a:p>
        </p:txBody>
      </p:sp>
      <p:sp>
        <p:nvSpPr>
          <p:cNvPr id="9" name="object 9"/>
          <p:cNvSpPr txBox="1"/>
          <p:nvPr/>
        </p:nvSpPr>
        <p:spPr>
          <a:xfrm>
            <a:off x="4167499" y="3396598"/>
            <a:ext cx="626820" cy="496986"/>
          </a:xfrm>
          <a:prstGeom prst="rect">
            <a:avLst/>
          </a:prstGeom>
        </p:spPr>
        <p:txBody>
          <a:bodyPr vert="horz" wrap="square" lIns="0" tIns="0" rIns="0" bIns="0" rtlCol="0">
            <a:spAutoFit/>
          </a:bodyPr>
          <a:lstStyle/>
          <a:p>
            <a:pPr marL="0" marR="0">
              <a:lnSpc>
                <a:spcPts val="3613"/>
              </a:lnSpc>
              <a:spcBef>
                <a:spcPct val="0"/>
              </a:spcBef>
              <a:spcAft>
                <a:spcPct val="0"/>
              </a:spcAft>
            </a:pPr>
            <a:r>
              <a:rPr sz="2950" spc="-116">
                <a:solidFill>
                  <a:srgbClr val="000000"/>
                </a:solidFill>
                <a:latin typeface="Calibri"/>
                <a:cs typeface="Calibri"/>
              </a:rPr>
              <a:t>ഥ</a:t>
            </a:r>
            <a:r>
              <a:rPr sz="2950" spc="242">
                <a:solidFill>
                  <a:srgbClr val="000000"/>
                </a:solidFill>
                <a:latin typeface="Calibri"/>
                <a:cs typeface="Calibri"/>
              </a:rPr>
              <a:t>,</a:t>
            </a:r>
            <a:r>
              <a:rPr sz="2950">
                <a:solidFill>
                  <a:srgbClr val="000000"/>
                </a:solidFill>
                <a:latin typeface="Calibri"/>
                <a:cs typeface="Calibri"/>
              </a:rPr>
              <a:t>ഥ</a:t>
            </a:r>
          </a:p>
        </p:txBody>
      </p:sp>
      <p:sp>
        <p:nvSpPr>
          <p:cNvPr id="10" name="object 10"/>
          <p:cNvSpPr txBox="1"/>
          <p:nvPr/>
        </p:nvSpPr>
        <p:spPr>
          <a:xfrm>
            <a:off x="1283970" y="4358950"/>
            <a:ext cx="8501735" cy="538370"/>
          </a:xfrm>
          <a:prstGeom prst="rect">
            <a:avLst/>
          </a:prstGeom>
        </p:spPr>
        <p:txBody>
          <a:bodyPr vert="horz" wrap="square" lIns="0" tIns="0" rIns="0" bIns="0" rtlCol="0">
            <a:spAutoFit/>
          </a:bodyPr>
          <a:lstStyle/>
          <a:p>
            <a:pPr marL="0" marR="0">
              <a:lnSpc>
                <a:spcPts val="3939"/>
              </a:lnSpc>
              <a:spcBef>
                <a:spcPct val="0"/>
              </a:spcBef>
              <a:spcAft>
                <a:spcPct val="0"/>
              </a:spcAft>
            </a:pPr>
            <a:r>
              <a:rPr sz="3350" spc="98">
                <a:solidFill>
                  <a:srgbClr val="000000"/>
                </a:solidFill>
                <a:latin typeface="Cambria"/>
                <a:cs typeface="Cambria"/>
              </a:rPr>
              <a:t>The</a:t>
            </a:r>
            <a:r>
              <a:rPr sz="3350" spc="-290">
                <a:solidFill>
                  <a:srgbClr val="000000"/>
                </a:solidFill>
                <a:latin typeface="Cambria"/>
                <a:cs typeface="Cambria"/>
              </a:rPr>
              <a:t> </a:t>
            </a:r>
            <a:r>
              <a:rPr sz="3350" spc="42">
                <a:solidFill>
                  <a:srgbClr val="000000"/>
                </a:solidFill>
                <a:latin typeface="Cambria"/>
                <a:cs typeface="Cambria"/>
              </a:rPr>
              <a:t>probability</a:t>
            </a:r>
            <a:r>
              <a:rPr sz="3350" spc="-309">
                <a:solidFill>
                  <a:srgbClr val="000000"/>
                </a:solidFill>
                <a:latin typeface="Cambria"/>
                <a:cs typeface="Cambria"/>
              </a:rPr>
              <a:t> </a:t>
            </a:r>
            <a:r>
              <a:rPr sz="3350" spc="75">
                <a:solidFill>
                  <a:srgbClr val="000000"/>
                </a:solidFill>
                <a:latin typeface="Cambria"/>
                <a:cs typeface="Cambria"/>
              </a:rPr>
              <a:t>of</a:t>
            </a:r>
            <a:r>
              <a:rPr sz="3350" spc="-341">
                <a:solidFill>
                  <a:srgbClr val="000000"/>
                </a:solidFill>
                <a:latin typeface="Cambria"/>
                <a:cs typeface="Cambria"/>
              </a:rPr>
              <a:t> </a:t>
            </a:r>
            <a:r>
              <a:rPr sz="3350">
                <a:solidFill>
                  <a:srgbClr val="000000"/>
                </a:solidFill>
                <a:latin typeface="Cambria"/>
                <a:cs typeface="Cambria"/>
              </a:rPr>
              <a:t>x</a:t>
            </a:r>
            <a:r>
              <a:rPr sz="3350" spc="-216">
                <a:solidFill>
                  <a:srgbClr val="000000"/>
                </a:solidFill>
                <a:latin typeface="Cambria"/>
                <a:cs typeface="Cambria"/>
              </a:rPr>
              <a:t> </a:t>
            </a:r>
            <a:r>
              <a:rPr sz="3350" spc="54">
                <a:solidFill>
                  <a:srgbClr val="000000"/>
                </a:solidFill>
                <a:latin typeface="Cambria"/>
                <a:cs typeface="Cambria"/>
              </a:rPr>
              <a:t>successes</a:t>
            </a:r>
            <a:r>
              <a:rPr sz="3350" spc="-318">
                <a:solidFill>
                  <a:srgbClr val="000000"/>
                </a:solidFill>
                <a:latin typeface="Cambria"/>
                <a:cs typeface="Cambria"/>
              </a:rPr>
              <a:t> </a:t>
            </a:r>
            <a:r>
              <a:rPr sz="3350" spc="92">
                <a:solidFill>
                  <a:srgbClr val="000000"/>
                </a:solidFill>
                <a:latin typeface="Cambria"/>
                <a:cs typeface="Cambria"/>
              </a:rPr>
              <a:t>out</a:t>
            </a:r>
            <a:r>
              <a:rPr sz="3350" spc="-302">
                <a:solidFill>
                  <a:srgbClr val="000000"/>
                </a:solidFill>
                <a:latin typeface="Cambria"/>
                <a:cs typeface="Cambria"/>
              </a:rPr>
              <a:t> </a:t>
            </a:r>
            <a:r>
              <a:rPr sz="3350" spc="91">
                <a:solidFill>
                  <a:srgbClr val="000000"/>
                </a:solidFill>
                <a:latin typeface="Cambria"/>
                <a:cs typeface="Cambria"/>
              </a:rPr>
              <a:t>of</a:t>
            </a:r>
            <a:r>
              <a:rPr sz="3350" spc="2766">
                <a:solidFill>
                  <a:srgbClr val="000000"/>
                </a:solidFill>
                <a:latin typeface="Cambria"/>
                <a:cs typeface="Cambria"/>
              </a:rPr>
              <a:t> </a:t>
            </a:r>
            <a:r>
              <a:rPr sz="3350">
                <a:solidFill>
                  <a:srgbClr val="000000"/>
                </a:solidFill>
                <a:latin typeface="Cambria"/>
                <a:cs typeface="Cambria"/>
              </a:rPr>
              <a:t>n</a:t>
            </a:r>
            <a:r>
              <a:rPr sz="3350" spc="132">
                <a:solidFill>
                  <a:srgbClr val="000000"/>
                </a:solidFill>
                <a:latin typeface="Cambria"/>
                <a:cs typeface="Cambria"/>
              </a:rPr>
              <a:t> </a:t>
            </a:r>
            <a:r>
              <a:rPr sz="3350" spc="61">
                <a:solidFill>
                  <a:srgbClr val="000000"/>
                </a:solidFill>
                <a:latin typeface="Cambria"/>
                <a:cs typeface="Cambria"/>
              </a:rPr>
              <a:t>trials</a:t>
            </a:r>
          </a:p>
        </p:txBody>
      </p:sp>
      <p:sp>
        <p:nvSpPr>
          <p:cNvPr id="11" name="object 11"/>
          <p:cNvSpPr txBox="1"/>
          <p:nvPr/>
        </p:nvSpPr>
        <p:spPr>
          <a:xfrm>
            <a:off x="1283970" y="4835345"/>
            <a:ext cx="4643110" cy="558998"/>
          </a:xfrm>
          <a:prstGeom prst="rect">
            <a:avLst/>
          </a:prstGeom>
        </p:spPr>
        <p:txBody>
          <a:bodyPr vert="horz" wrap="square" lIns="0" tIns="0" rIns="0" bIns="0" rtlCol="0">
            <a:spAutoFit/>
          </a:bodyPr>
          <a:lstStyle/>
          <a:p>
            <a:pPr marL="0" marR="0">
              <a:lnSpc>
                <a:spcPts val="4101"/>
              </a:lnSpc>
              <a:spcBef>
                <a:spcPct val="0"/>
              </a:spcBef>
              <a:spcAft>
                <a:spcPct val="0"/>
              </a:spcAft>
            </a:pPr>
            <a:r>
              <a:rPr sz="3350" spc="56">
                <a:solidFill>
                  <a:srgbClr val="000000"/>
                </a:solidFill>
                <a:latin typeface="Cambria"/>
                <a:cs typeface="Cambria"/>
              </a:rPr>
              <a:t>provided</a:t>
            </a:r>
            <a:r>
              <a:rPr sz="3350" spc="26">
                <a:solidFill>
                  <a:srgbClr val="000000"/>
                </a:solidFill>
                <a:latin typeface="Cambria"/>
                <a:cs typeface="Cambria"/>
              </a:rPr>
              <a:t> </a:t>
            </a:r>
            <a:r>
              <a:rPr sz="3350" spc="79">
                <a:solidFill>
                  <a:srgbClr val="000000"/>
                </a:solidFill>
                <a:latin typeface="Cambria"/>
                <a:cs typeface="Cambria"/>
              </a:rPr>
              <a:t>success</a:t>
            </a:r>
            <a:r>
              <a:rPr sz="3350" spc="33">
                <a:solidFill>
                  <a:srgbClr val="000000"/>
                </a:solidFill>
                <a:latin typeface="Cambria"/>
                <a:cs typeface="Cambria"/>
              </a:rPr>
              <a:t> </a:t>
            </a:r>
            <a:r>
              <a:rPr sz="3350" spc="40">
                <a:solidFill>
                  <a:srgbClr val="000000"/>
                </a:solidFill>
                <a:latin typeface="Cambria"/>
                <a:cs typeface="Cambria"/>
              </a:rPr>
              <a:t>rate</a:t>
            </a:r>
            <a:r>
              <a:rPr sz="3350" spc="-330">
                <a:solidFill>
                  <a:srgbClr val="000000"/>
                </a:solidFill>
                <a:latin typeface="Cambria"/>
                <a:cs typeface="Cambria"/>
              </a:rPr>
              <a:t> </a:t>
            </a:r>
            <a:r>
              <a:rPr sz="3350" spc="86">
                <a:solidFill>
                  <a:srgbClr val="000000"/>
                </a:solidFill>
                <a:latin typeface="Calibri"/>
                <a:cs typeface="Calibri"/>
              </a:rPr>
              <a:t>ρ</a:t>
            </a:r>
            <a:r>
              <a:rPr sz="3350">
                <a:solidFill>
                  <a:srgbClr val="000000"/>
                </a:solidFill>
                <a:latin typeface="Cambria"/>
                <a:cs typeface="Cambria"/>
              </a:rPr>
              <a:t>:</a:t>
            </a:r>
          </a:p>
        </p:txBody>
      </p:sp>
      <p:sp>
        <p:nvSpPr>
          <p:cNvPr id="12" name="object 12"/>
          <p:cNvSpPr txBox="1"/>
          <p:nvPr/>
        </p:nvSpPr>
        <p:spPr>
          <a:xfrm>
            <a:off x="4106544" y="5245332"/>
            <a:ext cx="337780" cy="951353"/>
          </a:xfrm>
          <a:prstGeom prst="rect">
            <a:avLst/>
          </a:prstGeom>
        </p:spPr>
        <p:txBody>
          <a:bodyPr vert="horz" wrap="square" lIns="0" tIns="0" rIns="0" bIns="0" rtlCol="0">
            <a:spAutoFit/>
          </a:bodyPr>
          <a:lstStyle/>
          <a:p>
            <a:pPr marL="0" marR="0">
              <a:lnSpc>
                <a:spcPts val="3710"/>
              </a:lnSpc>
              <a:spcBef>
                <a:spcPct val="0"/>
              </a:spcBef>
              <a:spcAft>
                <a:spcPct val="0"/>
              </a:spcAft>
            </a:pPr>
            <a:r>
              <a:rPr sz="3050">
                <a:solidFill>
                  <a:srgbClr val="000000"/>
                </a:solidFill>
                <a:latin typeface="Calibri"/>
                <a:cs typeface="Calibri"/>
              </a:rPr>
              <a:t>ഥ</a:t>
            </a:r>
          </a:p>
          <a:p>
            <a:pPr marL="13334" marR="0">
              <a:lnSpc>
                <a:spcPts val="3515"/>
              </a:lnSpc>
              <a:spcBef>
                <a:spcPct val="0"/>
              </a:spcBef>
              <a:spcAft>
                <a:spcPct val="0"/>
              </a:spcAft>
            </a:pPr>
            <a:r>
              <a:rPr sz="2900">
                <a:solidFill>
                  <a:srgbClr val="000000"/>
                </a:solidFill>
                <a:latin typeface="Calibri"/>
                <a:cs typeface="Calibri"/>
              </a:rPr>
              <a:t>ഥ</a:t>
            </a:r>
          </a:p>
        </p:txBody>
      </p:sp>
      <p:sp>
        <p:nvSpPr>
          <p:cNvPr id="13" name="object 13"/>
          <p:cNvSpPr txBox="1"/>
          <p:nvPr/>
        </p:nvSpPr>
        <p:spPr>
          <a:xfrm>
            <a:off x="4846561" y="5419376"/>
            <a:ext cx="974148" cy="402418"/>
          </a:xfrm>
          <a:prstGeom prst="rect">
            <a:avLst/>
          </a:prstGeom>
        </p:spPr>
        <p:txBody>
          <a:bodyPr vert="horz" wrap="square" lIns="0" tIns="0" rIns="0" bIns="0" rtlCol="0">
            <a:spAutoFit/>
          </a:bodyPr>
          <a:lstStyle/>
          <a:p>
            <a:pPr marL="0" marR="0">
              <a:lnSpc>
                <a:spcPts val="2868"/>
              </a:lnSpc>
              <a:spcBef>
                <a:spcPct val="0"/>
              </a:spcBef>
              <a:spcAft>
                <a:spcPct val="0"/>
              </a:spcAft>
            </a:pPr>
            <a:r>
              <a:rPr sz="2350">
                <a:solidFill>
                  <a:srgbClr val="000000"/>
                </a:solidFill>
                <a:latin typeface="Calibri"/>
                <a:cs typeface="Calibri"/>
              </a:rPr>
              <a:t>ഥ</a:t>
            </a:r>
            <a:r>
              <a:rPr sz="2350" spc="1094">
                <a:solidFill>
                  <a:srgbClr val="000000"/>
                </a:solidFill>
                <a:latin typeface="Times New Roman"/>
                <a:cs typeface="Times New Roman"/>
              </a:rPr>
              <a:t> </a:t>
            </a:r>
            <a:r>
              <a:rPr sz="2350" spc="22">
                <a:solidFill>
                  <a:srgbClr val="000000"/>
                </a:solidFill>
                <a:latin typeface="Calibri"/>
                <a:cs typeface="Calibri"/>
              </a:rPr>
              <a:t>ഥ−ഥ</a:t>
            </a:r>
          </a:p>
        </p:txBody>
      </p:sp>
      <p:sp>
        <p:nvSpPr>
          <p:cNvPr id="14" name="object 14"/>
          <p:cNvSpPr txBox="1"/>
          <p:nvPr/>
        </p:nvSpPr>
        <p:spPr>
          <a:xfrm>
            <a:off x="2074576" y="5439027"/>
            <a:ext cx="3285442" cy="560536"/>
          </a:xfrm>
          <a:prstGeom prst="rect">
            <a:avLst/>
          </a:prstGeom>
        </p:spPr>
        <p:txBody>
          <a:bodyPr vert="horz" wrap="square" lIns="0" tIns="0" rIns="0" bIns="0" rtlCol="0">
            <a:spAutoFit/>
          </a:bodyPr>
          <a:lstStyle/>
          <a:p>
            <a:pPr marL="0" marR="0">
              <a:lnSpc>
                <a:spcPts val="4101"/>
              </a:lnSpc>
              <a:spcBef>
                <a:spcPct val="0"/>
              </a:spcBef>
              <a:spcAft>
                <a:spcPct val="0"/>
              </a:spcAft>
            </a:pPr>
            <a:r>
              <a:rPr sz="3200">
                <a:solidFill>
                  <a:srgbClr val="000000"/>
                </a:solidFill>
                <a:latin typeface="Calibri"/>
                <a:cs typeface="Calibri"/>
              </a:rPr>
              <a:t>ഥ</a:t>
            </a:r>
            <a:r>
              <a:rPr sz="3200" spc="-77">
                <a:solidFill>
                  <a:srgbClr val="000000"/>
                </a:solidFill>
                <a:latin typeface="Times New Roman"/>
                <a:cs typeface="Times New Roman"/>
              </a:rPr>
              <a:t> </a:t>
            </a:r>
            <a:r>
              <a:rPr sz="3350">
                <a:solidFill>
                  <a:srgbClr val="000000"/>
                </a:solidFill>
                <a:latin typeface="Calibri"/>
                <a:cs typeface="Calibri"/>
              </a:rPr>
              <a:t>=</a:t>
            </a:r>
            <a:r>
              <a:rPr sz="3350" spc="-277">
                <a:solidFill>
                  <a:srgbClr val="000000"/>
                </a:solidFill>
                <a:latin typeface="Calibri"/>
                <a:cs typeface="Calibri"/>
              </a:rPr>
              <a:t> </a:t>
            </a:r>
            <a:r>
              <a:rPr sz="3200">
                <a:solidFill>
                  <a:srgbClr val="000000"/>
                </a:solidFill>
                <a:latin typeface="Calibri"/>
                <a:cs typeface="Calibri"/>
              </a:rPr>
              <a:t>ഥ</a:t>
            </a:r>
            <a:r>
              <a:rPr sz="3200" spc="3529">
                <a:solidFill>
                  <a:srgbClr val="000000"/>
                </a:solidFill>
                <a:latin typeface="Times New Roman"/>
                <a:cs typeface="Times New Roman"/>
              </a:rPr>
              <a:t> </a:t>
            </a:r>
            <a:r>
              <a:rPr sz="3300">
                <a:solidFill>
                  <a:srgbClr val="000000"/>
                </a:solidFill>
                <a:latin typeface="Calibri"/>
                <a:cs typeface="Calibri"/>
              </a:rPr>
              <a:t>=</a:t>
            </a:r>
            <a:r>
              <a:rPr sz="3300" spc="7340">
                <a:solidFill>
                  <a:srgbClr val="000000"/>
                </a:solidFill>
                <a:latin typeface="Calibri"/>
                <a:cs typeface="Calibri"/>
              </a:rPr>
              <a:t> </a:t>
            </a:r>
            <a:r>
              <a:rPr sz="3200">
                <a:solidFill>
                  <a:srgbClr val="000000"/>
                </a:solidFill>
                <a:latin typeface="Calibri"/>
                <a:cs typeface="Calibri"/>
              </a:rPr>
              <a:t>ഥ</a:t>
            </a:r>
            <a:r>
              <a:rPr sz="3200" spc="451">
                <a:solidFill>
                  <a:srgbClr val="000000"/>
                </a:solidFill>
                <a:latin typeface="Times New Roman"/>
                <a:cs typeface="Times New Roman"/>
              </a:rPr>
              <a:t> </a:t>
            </a:r>
            <a:r>
              <a:rPr sz="3200">
                <a:solidFill>
                  <a:srgbClr val="000000"/>
                </a:solidFill>
                <a:latin typeface="Calibri"/>
                <a:cs typeface="Calibri"/>
              </a:rPr>
              <a:t>ഥ</a:t>
            </a:r>
          </a:p>
        </p:txBody>
      </p:sp>
      <p:sp>
        <p:nvSpPr>
          <p:cNvPr id="15" name="object 15"/>
          <p:cNvSpPr txBox="1"/>
          <p:nvPr/>
        </p:nvSpPr>
        <p:spPr>
          <a:xfrm>
            <a:off x="1283335" y="5474604"/>
            <a:ext cx="681315" cy="509686"/>
          </a:xfrm>
          <a:prstGeom prst="rect">
            <a:avLst/>
          </a:prstGeom>
        </p:spPr>
        <p:txBody>
          <a:bodyPr vert="horz" wrap="square" lIns="0" tIns="0" rIns="0" bIns="0" rtlCol="0">
            <a:spAutoFit/>
          </a:bodyPr>
          <a:lstStyle/>
          <a:p>
            <a:pPr marL="0" marR="0">
              <a:lnSpc>
                <a:spcPts val="3710"/>
              </a:lnSpc>
              <a:spcBef>
                <a:spcPct val="0"/>
              </a:spcBef>
              <a:spcAft>
                <a:spcPct val="0"/>
              </a:spcAft>
            </a:pPr>
            <a:r>
              <a:rPr sz="3200">
                <a:solidFill>
                  <a:srgbClr val="000000"/>
                </a:solidFill>
                <a:latin typeface="Arial"/>
                <a:cs typeface="Arial"/>
              </a:rPr>
              <a:t>•</a:t>
            </a:r>
            <a:r>
              <a:rPr sz="3200" spc="785">
                <a:solidFill>
                  <a:srgbClr val="000000"/>
                </a:solidFill>
                <a:latin typeface="Times New Roman"/>
                <a:cs typeface="Times New Roman"/>
              </a:rPr>
              <a:t> </a:t>
            </a:r>
            <a:r>
              <a:rPr sz="3050">
                <a:solidFill>
                  <a:srgbClr val="000000"/>
                </a:solidFill>
                <a:latin typeface="Calibri"/>
                <a:cs typeface="Calibri"/>
              </a:rPr>
              <a:t>ഥ</a:t>
            </a:r>
          </a:p>
        </p:txBody>
      </p:sp>
      <p:sp>
        <p:nvSpPr>
          <p:cNvPr id="16" name="object 16"/>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18" name="תמונה 17">
            <a:extLst>
              <a:ext uri="{FF2B5EF4-FFF2-40B4-BE49-F238E27FC236}">
                <a16:creationId xmlns:a16="http://schemas.microsoft.com/office/drawing/2014/main" id="{7B496341-DDC6-477B-8503-6CF377F8A8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26" name="Picture 2" descr="combinations no repeat: n!/r!(n-r)! = ( n r )">
            <a:extLst>
              <a:ext uri="{FF2B5EF4-FFF2-40B4-BE49-F238E27FC236}">
                <a16:creationId xmlns:a16="http://schemas.microsoft.com/office/drawing/2014/main" id="{DD13847C-83E0-46DE-8C61-B12D4929CC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2978" y="7037026"/>
            <a:ext cx="4044784" cy="1429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object 1"/>
          <p:cNvSpPr/>
          <p:nvPr/>
        </p:nvSpPr>
        <p:spPr>
          <a:xfrm>
            <a:off x="2619375" y="5360035"/>
            <a:ext cx="1153795" cy="439420"/>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7459344" y="3820159"/>
            <a:ext cx="874394" cy="309245"/>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7047865" y="3694430"/>
            <a:ext cx="1409700" cy="29209"/>
          </a:xfrm>
          <a:prstGeom prst="rect">
            <a:avLst/>
          </a:prstGeom>
          <a:blipFill>
            <a:blip r:embed="rId5"/>
            <a:stretch>
              <a:fillRect/>
            </a:stretch>
          </a:blipFill>
        </p:spPr>
        <p:txBody>
          <a:bodyPr wrap="square" lIns="0" tIns="0" rIns="0" bIns="0" rtlCol="0">
            <a:spAutoFit/>
          </a:bodyPr>
          <a:lstStyle/>
          <a:p>
            <a:endParaRPr/>
          </a:p>
        </p:txBody>
      </p:sp>
      <p:sp>
        <p:nvSpPr>
          <p:cNvPr id="4" name="object 4"/>
          <p:cNvSpPr/>
          <p:nvPr/>
        </p:nvSpPr>
        <p:spPr>
          <a:xfrm>
            <a:off x="4229735" y="3331209"/>
            <a:ext cx="671195" cy="754379"/>
          </a:xfrm>
          <a:prstGeom prst="rect">
            <a:avLst/>
          </a:prstGeom>
          <a:blipFill>
            <a:blip r:embed="rId6"/>
            <a:stretch>
              <a:fillRect/>
            </a:stretch>
          </a:blipFill>
        </p:spPr>
        <p:txBody>
          <a:bodyPr wrap="square" lIns="0" tIns="0" rIns="0" bIns="0" rtlCol="0">
            <a:spAutoFit/>
          </a:bodyPr>
          <a:lstStyle/>
          <a:p>
            <a:endParaRPr/>
          </a:p>
        </p:txBody>
      </p:sp>
      <p:sp>
        <p:nvSpPr>
          <p:cNvPr id="5" name="object 5"/>
          <p:cNvSpPr/>
          <p:nvPr/>
        </p:nvSpPr>
        <p:spPr>
          <a:xfrm>
            <a:off x="1981200" y="3496945"/>
            <a:ext cx="1480820" cy="423545"/>
          </a:xfrm>
          <a:prstGeom prst="rect">
            <a:avLst/>
          </a:prstGeom>
          <a:blipFill>
            <a:blip r:embed="rId7"/>
            <a:stretch>
              <a:fillRect/>
            </a:stretch>
          </a:blipFill>
        </p:spPr>
        <p:txBody>
          <a:bodyPr wrap="square" lIns="0" tIns="0" rIns="0" bIns="0" rtlCol="0">
            <a:spAutoFit/>
          </a:bodyPr>
          <a:lstStyle/>
          <a:p>
            <a:endParaRPr/>
          </a:p>
        </p:txBody>
      </p:sp>
      <p:sp>
        <p:nvSpPr>
          <p:cNvPr id="6" name="object 6"/>
          <p:cNvSpPr/>
          <p:nvPr/>
        </p:nvSpPr>
        <p:spPr>
          <a:xfrm>
            <a:off x="2587625" y="1192530"/>
            <a:ext cx="1052829" cy="423545"/>
          </a:xfrm>
          <a:prstGeom prst="rect">
            <a:avLst/>
          </a:prstGeom>
          <a:blipFill>
            <a:blip r:embed="rId8"/>
            <a:stretch>
              <a:fillRect/>
            </a:stretch>
          </a:blipFill>
        </p:spPr>
        <p:txBody>
          <a:bodyPr wrap="square" lIns="0" tIns="0" rIns="0" bIns="0" rtlCol="0">
            <a:spAutoFit/>
          </a:bodyPr>
          <a:lstStyle/>
          <a:p>
            <a:endParaRPr/>
          </a:p>
        </p:txBody>
      </p:sp>
      <p:sp>
        <p:nvSpPr>
          <p:cNvPr id="8" name="object 8"/>
          <p:cNvSpPr txBox="1"/>
          <p:nvPr/>
        </p:nvSpPr>
        <p:spPr>
          <a:xfrm>
            <a:off x="2610269" y="231665"/>
            <a:ext cx="7146119"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spc="-26">
                <a:solidFill>
                  <a:srgbClr val="000000"/>
                </a:solidFill>
                <a:latin typeface="Trebuchet MS"/>
                <a:cs typeface="Trebuchet MS"/>
              </a:rPr>
              <a:t>Binomial</a:t>
            </a:r>
            <a:r>
              <a:rPr sz="4000" spc="-721">
                <a:solidFill>
                  <a:srgbClr val="000000"/>
                </a:solidFill>
                <a:latin typeface="Trebuchet MS"/>
                <a:cs typeface="Trebuchet MS"/>
              </a:rPr>
              <a:t> </a:t>
            </a:r>
            <a:r>
              <a:rPr sz="4000" spc="-27">
                <a:solidFill>
                  <a:srgbClr val="000000"/>
                </a:solidFill>
                <a:latin typeface="Trebuchet MS"/>
                <a:cs typeface="Trebuchet MS"/>
              </a:rPr>
              <a:t>Distribution</a:t>
            </a:r>
            <a:r>
              <a:rPr sz="4000" spc="-731">
                <a:solidFill>
                  <a:srgbClr val="000000"/>
                </a:solidFill>
                <a:latin typeface="Trebuchet MS"/>
                <a:cs typeface="Trebuchet MS"/>
              </a:rPr>
              <a:t> </a:t>
            </a:r>
            <a:r>
              <a:rPr sz="4000">
                <a:solidFill>
                  <a:srgbClr val="000000"/>
                </a:solidFill>
                <a:latin typeface="Trebuchet MS"/>
                <a:cs typeface="Trebuchet MS"/>
              </a:rPr>
              <a:t>-</a:t>
            </a:r>
            <a:r>
              <a:rPr sz="4000" spc="-670">
                <a:solidFill>
                  <a:srgbClr val="000000"/>
                </a:solidFill>
                <a:latin typeface="Trebuchet MS"/>
                <a:cs typeface="Trebuchet MS"/>
              </a:rPr>
              <a:t> </a:t>
            </a:r>
            <a:r>
              <a:rPr sz="4000" spc="-25">
                <a:solidFill>
                  <a:srgbClr val="000000"/>
                </a:solidFill>
                <a:latin typeface="Trebuchet MS"/>
                <a:cs typeface="Trebuchet MS"/>
              </a:rPr>
              <a:t>Summary</a:t>
            </a:r>
          </a:p>
        </p:txBody>
      </p:sp>
      <p:sp>
        <p:nvSpPr>
          <p:cNvPr id="9" name="object 9"/>
          <p:cNvSpPr txBox="1"/>
          <p:nvPr/>
        </p:nvSpPr>
        <p:spPr>
          <a:xfrm>
            <a:off x="1288415" y="1007547"/>
            <a:ext cx="2109165" cy="713407"/>
          </a:xfrm>
          <a:prstGeom prst="rect">
            <a:avLst/>
          </a:prstGeom>
        </p:spPr>
        <p:txBody>
          <a:bodyPr vert="horz" wrap="square" lIns="0" tIns="0" rIns="0" bIns="0" rtlCol="0">
            <a:spAutoFit/>
          </a:bodyPr>
          <a:lstStyle/>
          <a:p>
            <a:pPr marL="0" marR="0">
              <a:lnSpc>
                <a:spcPts val="5317"/>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100" spc="-276">
                <a:solidFill>
                  <a:srgbClr val="000000"/>
                </a:solidFill>
                <a:latin typeface="Calibri"/>
                <a:cs typeface="Calibri"/>
              </a:rPr>
              <a:t>ഥ</a:t>
            </a:r>
            <a:r>
              <a:rPr sz="4350" spc="379">
                <a:solidFill>
                  <a:srgbClr val="000000"/>
                </a:solidFill>
                <a:latin typeface="Calibri"/>
                <a:cs typeface="Calibri"/>
              </a:rPr>
              <a:t>~</a:t>
            </a:r>
            <a:r>
              <a:rPr sz="3400">
                <a:solidFill>
                  <a:srgbClr val="000000"/>
                </a:solidFill>
                <a:latin typeface="Calibri"/>
                <a:cs typeface="Calibri"/>
              </a:rPr>
              <a:t>ഥ</a:t>
            </a:r>
            <a:r>
              <a:rPr sz="3400" spc="2335">
                <a:solidFill>
                  <a:srgbClr val="000000"/>
                </a:solidFill>
                <a:latin typeface="Times New Roman"/>
                <a:cs typeface="Times New Roman"/>
              </a:rPr>
              <a:t> </a:t>
            </a:r>
            <a:r>
              <a:rPr sz="3200" spc="-209">
                <a:solidFill>
                  <a:srgbClr val="000000"/>
                </a:solidFill>
                <a:latin typeface="Calibri"/>
                <a:cs typeface="Calibri"/>
              </a:rPr>
              <a:t>ഥ</a:t>
            </a:r>
            <a:r>
              <a:rPr sz="3100" spc="386">
                <a:solidFill>
                  <a:srgbClr val="000000"/>
                </a:solidFill>
                <a:latin typeface="Calibri"/>
                <a:cs typeface="Calibri"/>
              </a:rPr>
              <a:t>,</a:t>
            </a:r>
            <a:r>
              <a:rPr sz="3150">
                <a:solidFill>
                  <a:srgbClr val="000000"/>
                </a:solidFill>
                <a:latin typeface="Calibri"/>
                <a:cs typeface="Calibri"/>
              </a:rPr>
              <a:t>ഥ</a:t>
            </a:r>
          </a:p>
        </p:txBody>
      </p:sp>
      <p:sp>
        <p:nvSpPr>
          <p:cNvPr id="10" name="object 10"/>
          <p:cNvSpPr txBox="1"/>
          <p:nvPr/>
        </p:nvSpPr>
        <p:spPr>
          <a:xfrm>
            <a:off x="1288415" y="1633254"/>
            <a:ext cx="1245586" cy="1633934"/>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600">
                <a:solidFill>
                  <a:srgbClr val="000000"/>
                </a:solidFill>
                <a:latin typeface="Calibri"/>
                <a:cs typeface="Calibri"/>
              </a:rPr>
              <a:t>ഥ</a:t>
            </a:r>
            <a:r>
              <a:rPr sz="3600" spc="1135">
                <a:solidFill>
                  <a:srgbClr val="000000"/>
                </a:solidFill>
                <a:latin typeface="Times New Roman"/>
                <a:cs typeface="Times New Roman"/>
              </a:rPr>
              <a:t> </a:t>
            </a:r>
            <a:r>
              <a:rPr sz="3600">
                <a:solidFill>
                  <a:srgbClr val="000000"/>
                </a:solidFill>
                <a:latin typeface="Calibri"/>
                <a:cs typeface="Calibri"/>
              </a:rPr>
              <a:t>≡</a:t>
            </a:r>
          </a:p>
          <a:p>
            <a:pPr marL="0" marR="0">
              <a:lnSpc>
                <a:spcPts val="4221"/>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600">
                <a:solidFill>
                  <a:srgbClr val="000000"/>
                </a:solidFill>
                <a:latin typeface="Calibri"/>
                <a:cs typeface="Calibri"/>
              </a:rPr>
              <a:t>ഥ</a:t>
            </a:r>
            <a:r>
              <a:rPr sz="3600" spc="1390">
                <a:solidFill>
                  <a:srgbClr val="000000"/>
                </a:solidFill>
                <a:latin typeface="Times New Roman"/>
                <a:cs typeface="Times New Roman"/>
              </a:rPr>
              <a:t> </a:t>
            </a:r>
            <a:r>
              <a:rPr sz="3600">
                <a:solidFill>
                  <a:srgbClr val="000000"/>
                </a:solidFill>
                <a:latin typeface="Calibri"/>
                <a:cs typeface="Calibri"/>
              </a:rPr>
              <a:t>≡</a:t>
            </a:r>
          </a:p>
          <a:p>
            <a:pPr marL="0" marR="0">
              <a:lnSpc>
                <a:spcPts val="4021"/>
              </a:lnSpc>
              <a:spcBef>
                <a:spcPct val="0"/>
              </a:spcBef>
              <a:spcAft>
                <a:spcPct val="0"/>
              </a:spcAft>
            </a:pPr>
            <a:r>
              <a:rPr sz="3600">
                <a:solidFill>
                  <a:srgbClr val="000000"/>
                </a:solidFill>
                <a:latin typeface="Arial"/>
                <a:cs typeface="Arial"/>
              </a:rPr>
              <a:t>•</a:t>
            </a:r>
          </a:p>
        </p:txBody>
      </p:sp>
      <p:sp>
        <p:nvSpPr>
          <p:cNvPr id="11" name="object 11"/>
          <p:cNvSpPr txBox="1"/>
          <p:nvPr/>
        </p:nvSpPr>
        <p:spPr>
          <a:xfrm>
            <a:off x="2452446" y="1705807"/>
            <a:ext cx="8485420" cy="1039254"/>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The number of successes measured in an</a:t>
            </a:r>
            <a:r>
              <a:rPr sz="3000" spc="239">
                <a:solidFill>
                  <a:srgbClr val="000000"/>
                </a:solidFill>
                <a:latin typeface="Calibri"/>
                <a:cs typeface="Calibri"/>
              </a:rPr>
              <a:t> </a:t>
            </a:r>
            <a:r>
              <a:rPr sz="3000" spc="-15">
                <a:solidFill>
                  <a:srgbClr val="000000"/>
                </a:solidFill>
                <a:latin typeface="Calibri"/>
                <a:cs typeface="Calibri"/>
              </a:rPr>
              <a:t>experiment.</a:t>
            </a:r>
          </a:p>
          <a:p>
            <a:pPr marL="32461" marR="0">
              <a:lnSpc>
                <a:spcPts val="3662"/>
              </a:lnSpc>
              <a:spcBef>
                <a:spcPts val="508"/>
              </a:spcBef>
              <a:spcAft>
                <a:spcPct val="0"/>
              </a:spcAft>
            </a:pPr>
            <a:r>
              <a:rPr sz="3000">
                <a:solidFill>
                  <a:srgbClr val="000000"/>
                </a:solidFill>
                <a:latin typeface="Calibri"/>
                <a:cs typeface="Calibri"/>
              </a:rPr>
              <a:t>The number of</a:t>
            </a:r>
            <a:r>
              <a:rPr sz="3000" spc="-153">
                <a:solidFill>
                  <a:srgbClr val="000000"/>
                </a:solidFill>
                <a:latin typeface="Calibri"/>
                <a:cs typeface="Calibri"/>
              </a:rPr>
              <a:t> </a:t>
            </a:r>
            <a:r>
              <a:rPr sz="3000">
                <a:solidFill>
                  <a:srgbClr val="000000"/>
                </a:solidFill>
                <a:latin typeface="Calibri"/>
                <a:cs typeface="Calibri"/>
              </a:rPr>
              <a:t>trials</a:t>
            </a:r>
          </a:p>
        </p:txBody>
      </p:sp>
      <p:sp>
        <p:nvSpPr>
          <p:cNvPr id="12" name="object 12"/>
          <p:cNvSpPr txBox="1"/>
          <p:nvPr/>
        </p:nvSpPr>
        <p:spPr>
          <a:xfrm>
            <a:off x="1631314" y="2676431"/>
            <a:ext cx="4313268"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Calibri"/>
                <a:cs typeface="Calibri"/>
              </a:rPr>
              <a:t>ഥ</a:t>
            </a:r>
            <a:r>
              <a:rPr sz="3600" spc="1289">
                <a:solidFill>
                  <a:srgbClr val="000000"/>
                </a:solidFill>
                <a:latin typeface="Times New Roman"/>
                <a:cs typeface="Times New Roman"/>
              </a:rPr>
              <a:t> </a:t>
            </a:r>
            <a:r>
              <a:rPr sz="3600">
                <a:solidFill>
                  <a:srgbClr val="000000"/>
                </a:solidFill>
                <a:latin typeface="Calibri"/>
                <a:cs typeface="Calibri"/>
              </a:rPr>
              <a:t>≡</a:t>
            </a:r>
            <a:r>
              <a:rPr sz="3600" spc="-87">
                <a:solidFill>
                  <a:srgbClr val="000000"/>
                </a:solidFill>
                <a:latin typeface="Times New Roman"/>
                <a:cs typeface="Times New Roman"/>
              </a:rPr>
              <a:t> </a:t>
            </a:r>
            <a:r>
              <a:rPr sz="3000">
                <a:solidFill>
                  <a:srgbClr val="000000"/>
                </a:solidFill>
                <a:latin typeface="Calibri"/>
                <a:cs typeface="Calibri"/>
              </a:rPr>
              <a:t>probability of</a:t>
            </a:r>
            <a:r>
              <a:rPr sz="3000" spc="-60">
                <a:solidFill>
                  <a:srgbClr val="000000"/>
                </a:solidFill>
                <a:latin typeface="Calibri"/>
                <a:cs typeface="Calibri"/>
              </a:rPr>
              <a:t> </a:t>
            </a:r>
            <a:r>
              <a:rPr sz="3000">
                <a:solidFill>
                  <a:srgbClr val="000000"/>
                </a:solidFill>
                <a:latin typeface="Calibri"/>
                <a:cs typeface="Calibri"/>
              </a:rPr>
              <a:t>success</a:t>
            </a:r>
          </a:p>
        </p:txBody>
      </p:sp>
      <p:sp>
        <p:nvSpPr>
          <p:cNvPr id="13" name="object 13"/>
          <p:cNvSpPr txBox="1"/>
          <p:nvPr/>
        </p:nvSpPr>
        <p:spPr>
          <a:xfrm>
            <a:off x="4418965" y="2980723"/>
            <a:ext cx="384125"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Calibri"/>
                <a:cs typeface="Calibri"/>
              </a:rPr>
              <a:t>ഥ</a:t>
            </a:r>
          </a:p>
        </p:txBody>
      </p:sp>
      <p:sp>
        <p:nvSpPr>
          <p:cNvPr id="14" name="object 14"/>
          <p:cNvSpPr txBox="1"/>
          <p:nvPr/>
        </p:nvSpPr>
        <p:spPr>
          <a:xfrm>
            <a:off x="7598410" y="3120696"/>
            <a:ext cx="427352" cy="441176"/>
          </a:xfrm>
          <a:prstGeom prst="rect">
            <a:avLst/>
          </a:prstGeom>
        </p:spPr>
        <p:txBody>
          <a:bodyPr vert="horz" wrap="square" lIns="0" tIns="0" rIns="0" bIns="0" rtlCol="0">
            <a:spAutoFit/>
          </a:bodyPr>
          <a:lstStyle/>
          <a:p>
            <a:pPr marL="0" marR="0">
              <a:lnSpc>
                <a:spcPts val="3173"/>
              </a:lnSpc>
              <a:spcBef>
                <a:spcPct val="0"/>
              </a:spcBef>
              <a:spcAft>
                <a:spcPct val="0"/>
              </a:spcAft>
            </a:pPr>
            <a:r>
              <a:rPr sz="2600">
                <a:solidFill>
                  <a:srgbClr val="000000"/>
                </a:solidFill>
                <a:latin typeface="Calibri"/>
                <a:cs typeface="Calibri"/>
              </a:rPr>
              <a:t>ഥ!</a:t>
            </a:r>
          </a:p>
        </p:txBody>
      </p:sp>
      <p:sp>
        <p:nvSpPr>
          <p:cNvPr id="15" name="object 15"/>
          <p:cNvSpPr txBox="1"/>
          <p:nvPr/>
        </p:nvSpPr>
        <p:spPr>
          <a:xfrm>
            <a:off x="1631314" y="3266473"/>
            <a:ext cx="4911174"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Calibri"/>
                <a:cs typeface="Calibri"/>
              </a:rPr>
              <a:t>ഥ</a:t>
            </a:r>
            <a:r>
              <a:rPr sz="3600" spc="1246">
                <a:solidFill>
                  <a:srgbClr val="000000"/>
                </a:solidFill>
                <a:latin typeface="Times New Roman"/>
                <a:cs typeface="Times New Roman"/>
              </a:rPr>
              <a:t> </a:t>
            </a:r>
            <a:r>
              <a:rPr sz="3600">
                <a:solidFill>
                  <a:srgbClr val="000000"/>
                </a:solidFill>
                <a:latin typeface="Calibri"/>
                <a:cs typeface="Calibri"/>
              </a:rPr>
              <a:t>ഥ</a:t>
            </a:r>
            <a:r>
              <a:rPr sz="3600" spc="-147">
                <a:solidFill>
                  <a:srgbClr val="000000"/>
                </a:solidFill>
                <a:latin typeface="Times New Roman"/>
                <a:cs typeface="Times New Roman"/>
              </a:rPr>
              <a:t> </a:t>
            </a:r>
            <a:r>
              <a:rPr sz="3600">
                <a:solidFill>
                  <a:srgbClr val="000000"/>
                </a:solidFill>
                <a:latin typeface="Calibri"/>
                <a:cs typeface="Calibri"/>
              </a:rPr>
              <a:t>=</a:t>
            </a:r>
            <a:r>
              <a:rPr sz="3600" spc="-51">
                <a:solidFill>
                  <a:srgbClr val="000000"/>
                </a:solidFill>
                <a:latin typeface="Calibri"/>
                <a:cs typeface="Calibri"/>
              </a:rPr>
              <a:t> </a:t>
            </a:r>
            <a:r>
              <a:rPr sz="3600">
                <a:solidFill>
                  <a:srgbClr val="000000"/>
                </a:solidFill>
                <a:latin typeface="Calibri"/>
                <a:cs typeface="Calibri"/>
              </a:rPr>
              <a:t>ഥ</a:t>
            </a:r>
            <a:r>
              <a:rPr sz="3600" spc="3881">
                <a:solidFill>
                  <a:srgbClr val="000000"/>
                </a:solidFill>
                <a:latin typeface="Times New Roman"/>
                <a:cs typeface="Times New Roman"/>
              </a:rPr>
              <a:t> </a:t>
            </a:r>
            <a:r>
              <a:rPr sz="3600">
                <a:solidFill>
                  <a:srgbClr val="000000"/>
                </a:solidFill>
                <a:latin typeface="Calibri"/>
                <a:cs typeface="Calibri"/>
              </a:rPr>
              <a:t>=</a:t>
            </a:r>
            <a:r>
              <a:rPr sz="3600" spc="8323">
                <a:solidFill>
                  <a:srgbClr val="000000"/>
                </a:solidFill>
                <a:latin typeface="Calibri"/>
                <a:cs typeface="Calibri"/>
              </a:rPr>
              <a:t> </a:t>
            </a:r>
            <a:r>
              <a:rPr sz="3600" spc="40">
                <a:solidFill>
                  <a:srgbClr val="000000"/>
                </a:solidFill>
                <a:latin typeface="Calibri"/>
                <a:cs typeface="Calibri"/>
              </a:rPr>
              <a:t>ഥ</a:t>
            </a:r>
            <a:r>
              <a:rPr sz="3500" spc="40" baseline="30299">
                <a:solidFill>
                  <a:srgbClr val="000000"/>
                </a:solidFill>
                <a:latin typeface="Calibri"/>
                <a:cs typeface="Calibri"/>
              </a:rPr>
              <a:t>ഥ</a:t>
            </a:r>
            <a:r>
              <a:rPr sz="3600" spc="40">
                <a:solidFill>
                  <a:srgbClr val="000000"/>
                </a:solidFill>
                <a:latin typeface="Calibri"/>
                <a:cs typeface="Calibri"/>
              </a:rPr>
              <a:t>ഥ</a:t>
            </a:r>
            <a:r>
              <a:rPr sz="3500" spc="30" baseline="30299">
                <a:solidFill>
                  <a:srgbClr val="000000"/>
                </a:solidFill>
                <a:latin typeface="Calibri"/>
                <a:cs typeface="Calibri"/>
              </a:rPr>
              <a:t>ഥ−ഥ</a:t>
            </a:r>
            <a:r>
              <a:rPr sz="3500" spc="-438" baseline="30299">
                <a:solidFill>
                  <a:srgbClr val="000000"/>
                </a:solidFill>
                <a:latin typeface="Times New Roman"/>
                <a:cs typeface="Times New Roman"/>
              </a:rPr>
              <a:t> </a:t>
            </a:r>
            <a:r>
              <a:rPr sz="3600">
                <a:solidFill>
                  <a:srgbClr val="000000"/>
                </a:solidFill>
                <a:latin typeface="Calibri"/>
                <a:cs typeface="Calibri"/>
              </a:rPr>
              <a:t>=</a:t>
            </a:r>
          </a:p>
        </p:txBody>
      </p:sp>
      <p:sp>
        <p:nvSpPr>
          <p:cNvPr id="16" name="object 16"/>
          <p:cNvSpPr txBox="1"/>
          <p:nvPr/>
        </p:nvSpPr>
        <p:spPr>
          <a:xfrm>
            <a:off x="8532495" y="3266473"/>
            <a:ext cx="1241026"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spc="40">
                <a:solidFill>
                  <a:srgbClr val="000000"/>
                </a:solidFill>
                <a:latin typeface="Calibri"/>
                <a:cs typeface="Calibri"/>
              </a:rPr>
              <a:t>ഥ</a:t>
            </a:r>
            <a:r>
              <a:rPr sz="3500" spc="40" baseline="30299">
                <a:solidFill>
                  <a:srgbClr val="000000"/>
                </a:solidFill>
                <a:latin typeface="Calibri"/>
                <a:cs typeface="Calibri"/>
              </a:rPr>
              <a:t>ഥ</a:t>
            </a:r>
            <a:r>
              <a:rPr sz="3600" spc="40">
                <a:solidFill>
                  <a:srgbClr val="000000"/>
                </a:solidFill>
                <a:latin typeface="Calibri"/>
                <a:cs typeface="Calibri"/>
              </a:rPr>
              <a:t>ഥ</a:t>
            </a:r>
            <a:r>
              <a:rPr sz="3500" spc="30" baseline="30299">
                <a:solidFill>
                  <a:srgbClr val="000000"/>
                </a:solidFill>
                <a:latin typeface="Calibri"/>
                <a:cs typeface="Calibri"/>
              </a:rPr>
              <a:t>ഥ−ഥ</a:t>
            </a:r>
          </a:p>
        </p:txBody>
      </p:sp>
      <p:sp>
        <p:nvSpPr>
          <p:cNvPr id="17" name="object 17"/>
          <p:cNvSpPr txBox="1"/>
          <p:nvPr/>
        </p:nvSpPr>
        <p:spPr>
          <a:xfrm>
            <a:off x="1288415" y="3424264"/>
            <a:ext cx="312464" cy="548878"/>
          </a:xfrm>
          <a:prstGeom prst="rect">
            <a:avLst/>
          </a:prstGeom>
        </p:spPr>
        <p:txBody>
          <a:bodyPr vert="horz" wrap="square" lIns="0" tIns="0" rIns="0" bIns="0" rtlCol="0">
            <a:spAutoFit/>
          </a:bodyPr>
          <a:lstStyle/>
          <a:p>
            <a:pPr marL="0" marR="0">
              <a:lnSpc>
                <a:spcPts val="4021"/>
              </a:lnSpc>
              <a:spcBef>
                <a:spcPct val="0"/>
              </a:spcBef>
              <a:spcAft>
                <a:spcPct val="0"/>
              </a:spcAft>
            </a:pPr>
            <a:r>
              <a:rPr sz="3600">
                <a:solidFill>
                  <a:srgbClr val="000000"/>
                </a:solidFill>
                <a:latin typeface="Arial"/>
                <a:cs typeface="Arial"/>
              </a:rPr>
              <a:t>•</a:t>
            </a:r>
          </a:p>
        </p:txBody>
      </p:sp>
      <p:sp>
        <p:nvSpPr>
          <p:cNvPr id="18" name="object 18"/>
          <p:cNvSpPr txBox="1"/>
          <p:nvPr/>
        </p:nvSpPr>
        <p:spPr>
          <a:xfrm>
            <a:off x="4432338" y="3700520"/>
            <a:ext cx="372539" cy="582252"/>
          </a:xfrm>
          <a:prstGeom prst="rect">
            <a:avLst/>
          </a:prstGeom>
        </p:spPr>
        <p:txBody>
          <a:bodyPr vert="horz" wrap="square" lIns="0" tIns="0" rIns="0" bIns="0" rtlCol="0">
            <a:spAutoFit/>
          </a:bodyPr>
          <a:lstStyle/>
          <a:p>
            <a:pPr marL="0" marR="0">
              <a:lnSpc>
                <a:spcPts val="4284"/>
              </a:lnSpc>
              <a:spcBef>
                <a:spcPct val="0"/>
              </a:spcBef>
              <a:spcAft>
                <a:spcPct val="0"/>
              </a:spcAft>
            </a:pPr>
            <a:r>
              <a:rPr sz="3500">
                <a:solidFill>
                  <a:srgbClr val="000000"/>
                </a:solidFill>
                <a:latin typeface="Calibri"/>
                <a:cs typeface="Calibri"/>
              </a:rPr>
              <a:t>ഥ</a:t>
            </a:r>
          </a:p>
        </p:txBody>
      </p:sp>
      <p:sp>
        <p:nvSpPr>
          <p:cNvPr id="19" name="object 19"/>
          <p:cNvSpPr txBox="1"/>
          <p:nvPr/>
        </p:nvSpPr>
        <p:spPr>
          <a:xfrm>
            <a:off x="7049807" y="3805720"/>
            <a:ext cx="1563299" cy="431099"/>
          </a:xfrm>
          <a:prstGeom prst="rect">
            <a:avLst/>
          </a:prstGeom>
        </p:spPr>
        <p:txBody>
          <a:bodyPr vert="horz" wrap="square" lIns="0" tIns="0" rIns="0" bIns="0" rtlCol="0">
            <a:spAutoFit/>
          </a:bodyPr>
          <a:lstStyle/>
          <a:p>
            <a:pPr marL="0" marR="0">
              <a:lnSpc>
                <a:spcPts val="3094"/>
              </a:lnSpc>
              <a:spcBef>
                <a:spcPct val="0"/>
              </a:spcBef>
              <a:spcAft>
                <a:spcPct val="0"/>
              </a:spcAft>
            </a:pPr>
            <a:r>
              <a:rPr sz="2400" spc="-79">
                <a:solidFill>
                  <a:srgbClr val="000000"/>
                </a:solidFill>
                <a:latin typeface="Calibri"/>
                <a:cs typeface="Calibri"/>
              </a:rPr>
              <a:t>ഥ!∙</a:t>
            </a:r>
            <a:r>
              <a:rPr sz="2400" spc="1132">
                <a:solidFill>
                  <a:srgbClr val="000000"/>
                </a:solidFill>
                <a:latin typeface="Times New Roman"/>
                <a:cs typeface="Times New Roman"/>
              </a:rPr>
              <a:t> </a:t>
            </a:r>
            <a:r>
              <a:rPr sz="2550" spc="-40">
                <a:solidFill>
                  <a:srgbClr val="000000"/>
                </a:solidFill>
                <a:latin typeface="Calibri"/>
                <a:cs typeface="Calibri"/>
              </a:rPr>
              <a:t>ഥ−ഥ</a:t>
            </a:r>
            <a:r>
              <a:rPr sz="2550" spc="1833">
                <a:solidFill>
                  <a:srgbClr val="000000"/>
                </a:solidFill>
                <a:latin typeface="Times New Roman"/>
                <a:cs typeface="Times New Roman"/>
              </a:rPr>
              <a:t> </a:t>
            </a:r>
            <a:r>
              <a:rPr sz="2550">
                <a:solidFill>
                  <a:srgbClr val="000000"/>
                </a:solidFill>
                <a:latin typeface="Calibri"/>
                <a:cs typeface="Calibri"/>
              </a:rPr>
              <a:t>!</a:t>
            </a:r>
          </a:p>
        </p:txBody>
      </p:sp>
      <p:sp>
        <p:nvSpPr>
          <p:cNvPr id="20" name="object 20"/>
          <p:cNvSpPr txBox="1"/>
          <p:nvPr/>
        </p:nvSpPr>
        <p:spPr>
          <a:xfrm>
            <a:off x="1288415" y="4134772"/>
            <a:ext cx="1556386"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600">
                <a:solidFill>
                  <a:srgbClr val="000000"/>
                </a:solidFill>
                <a:latin typeface="Calibri"/>
                <a:cs typeface="Calibri"/>
              </a:rPr>
              <a:t>ഥ</a:t>
            </a:r>
            <a:r>
              <a:rPr sz="3600" spc="-356">
                <a:solidFill>
                  <a:srgbClr val="000000"/>
                </a:solidFill>
                <a:latin typeface="Times New Roman"/>
                <a:cs typeface="Times New Roman"/>
              </a:rPr>
              <a:t> </a:t>
            </a:r>
            <a:r>
              <a:rPr sz="3600">
                <a:solidFill>
                  <a:srgbClr val="000000"/>
                </a:solidFill>
                <a:latin typeface="Calibri"/>
                <a:cs typeface="Calibri"/>
              </a:rPr>
              <a:t>=</a:t>
            </a:r>
            <a:r>
              <a:rPr sz="3600" spc="-270">
                <a:solidFill>
                  <a:srgbClr val="000000"/>
                </a:solidFill>
                <a:latin typeface="Calibri"/>
                <a:cs typeface="Calibri"/>
              </a:rPr>
              <a:t> </a:t>
            </a:r>
            <a:r>
              <a:rPr sz="3600">
                <a:solidFill>
                  <a:srgbClr val="000000"/>
                </a:solidFill>
                <a:latin typeface="Calibri"/>
                <a:cs typeface="Calibri"/>
              </a:rPr>
              <a:t>ഥഥ</a:t>
            </a:r>
          </a:p>
        </p:txBody>
      </p:sp>
      <p:sp>
        <p:nvSpPr>
          <p:cNvPr id="21" name="object 21"/>
          <p:cNvSpPr txBox="1"/>
          <p:nvPr/>
        </p:nvSpPr>
        <p:spPr>
          <a:xfrm>
            <a:off x="3301314" y="4207326"/>
            <a:ext cx="5880820"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Expectation </a:t>
            </a:r>
            <a:r>
              <a:rPr sz="3000" spc="-35">
                <a:solidFill>
                  <a:srgbClr val="000000"/>
                </a:solidFill>
                <a:latin typeface="Calibri"/>
                <a:cs typeface="Calibri"/>
              </a:rPr>
              <a:t>Value </a:t>
            </a:r>
            <a:r>
              <a:rPr sz="3000">
                <a:solidFill>
                  <a:srgbClr val="000000"/>
                </a:solidFill>
                <a:latin typeface="Calibri"/>
                <a:cs typeface="Calibri"/>
              </a:rPr>
              <a:t>(population</a:t>
            </a:r>
            <a:r>
              <a:rPr sz="3000" spc="-19">
                <a:solidFill>
                  <a:srgbClr val="000000"/>
                </a:solidFill>
                <a:latin typeface="Calibri"/>
                <a:cs typeface="Calibri"/>
              </a:rPr>
              <a:t> </a:t>
            </a:r>
            <a:r>
              <a:rPr sz="3000">
                <a:solidFill>
                  <a:srgbClr val="000000"/>
                </a:solidFill>
                <a:latin typeface="Calibri"/>
                <a:cs typeface="Calibri"/>
              </a:rPr>
              <a:t>mean)</a:t>
            </a:r>
          </a:p>
        </p:txBody>
      </p:sp>
      <p:sp>
        <p:nvSpPr>
          <p:cNvPr id="22" name="object 22"/>
          <p:cNvSpPr txBox="1"/>
          <p:nvPr/>
        </p:nvSpPr>
        <p:spPr>
          <a:xfrm>
            <a:off x="1288415" y="4691795"/>
            <a:ext cx="2474901" cy="1132653"/>
          </a:xfrm>
          <a:prstGeom prst="rect">
            <a:avLst/>
          </a:prstGeom>
        </p:spPr>
        <p:txBody>
          <a:bodyPr vert="horz" wrap="square" lIns="0" tIns="0" rIns="0" bIns="0" rtlCol="0">
            <a:spAutoFit/>
          </a:bodyPr>
          <a:lstStyle/>
          <a:p>
            <a:pPr marL="0" marR="0">
              <a:lnSpc>
                <a:spcPts val="4394"/>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600">
                <a:solidFill>
                  <a:srgbClr val="000000"/>
                </a:solidFill>
                <a:latin typeface="Calibri"/>
                <a:cs typeface="Calibri"/>
              </a:rPr>
              <a:t>ഥ</a:t>
            </a:r>
            <a:r>
              <a:rPr sz="3500" baseline="30300">
                <a:solidFill>
                  <a:srgbClr val="000000"/>
                </a:solidFill>
                <a:latin typeface="Calibri"/>
                <a:cs typeface="Calibri"/>
              </a:rPr>
              <a:t>ഥ</a:t>
            </a:r>
            <a:r>
              <a:rPr sz="3500" spc="-50" baseline="30300">
                <a:solidFill>
                  <a:srgbClr val="000000"/>
                </a:solidFill>
                <a:latin typeface="Times New Roman"/>
                <a:cs typeface="Times New Roman"/>
              </a:rPr>
              <a:t> </a:t>
            </a:r>
            <a:r>
              <a:rPr sz="3600">
                <a:solidFill>
                  <a:srgbClr val="000000"/>
                </a:solidFill>
                <a:latin typeface="Calibri"/>
                <a:cs typeface="Calibri"/>
              </a:rPr>
              <a:t>=</a:t>
            </a:r>
            <a:r>
              <a:rPr sz="3600" spc="3033">
                <a:solidFill>
                  <a:srgbClr val="000000"/>
                </a:solidFill>
                <a:latin typeface="Calibri"/>
                <a:cs typeface="Calibri"/>
              </a:rPr>
              <a:t> </a:t>
            </a:r>
            <a:r>
              <a:rPr sz="3350" spc="-146">
                <a:solidFill>
                  <a:srgbClr val="000000"/>
                </a:solidFill>
                <a:latin typeface="Calibri"/>
                <a:cs typeface="Calibri"/>
              </a:rPr>
              <a:t>ഥഥഥ</a:t>
            </a:r>
          </a:p>
          <a:p>
            <a:pPr marL="0" marR="0">
              <a:lnSpc>
                <a:spcPts val="4258"/>
              </a:lnSpc>
              <a:spcBef>
                <a:spcPct val="0"/>
              </a:spcBef>
              <a:spcAft>
                <a:spcPct val="0"/>
              </a:spcAft>
            </a:pPr>
            <a:r>
              <a:rPr sz="3600">
                <a:solidFill>
                  <a:srgbClr val="000000"/>
                </a:solidFill>
                <a:latin typeface="Arial"/>
                <a:cs typeface="Arial"/>
              </a:rPr>
              <a:t>•</a:t>
            </a:r>
            <a:r>
              <a:rPr sz="3600" spc="540">
                <a:solidFill>
                  <a:srgbClr val="000000"/>
                </a:solidFill>
                <a:latin typeface="Times New Roman"/>
                <a:cs typeface="Times New Roman"/>
              </a:rPr>
              <a:t> </a:t>
            </a:r>
            <a:r>
              <a:rPr sz="3600">
                <a:solidFill>
                  <a:srgbClr val="000000"/>
                </a:solidFill>
                <a:latin typeface="Calibri"/>
                <a:cs typeface="Calibri"/>
              </a:rPr>
              <a:t>ഥ</a:t>
            </a:r>
            <a:r>
              <a:rPr sz="3600">
                <a:solidFill>
                  <a:srgbClr val="000000"/>
                </a:solidFill>
                <a:latin typeface="Times New Roman"/>
                <a:cs typeface="Times New Roman"/>
              </a:rPr>
              <a:t> </a:t>
            </a:r>
            <a:r>
              <a:rPr sz="3600">
                <a:solidFill>
                  <a:srgbClr val="000000"/>
                </a:solidFill>
                <a:latin typeface="Calibri"/>
                <a:cs typeface="Calibri"/>
              </a:rPr>
              <a:t>=</a:t>
            </a:r>
            <a:r>
              <a:rPr sz="3600" spc="4784">
                <a:solidFill>
                  <a:srgbClr val="000000"/>
                </a:solidFill>
                <a:latin typeface="Calibri"/>
                <a:cs typeface="Calibri"/>
              </a:rPr>
              <a:t> </a:t>
            </a:r>
            <a:r>
              <a:rPr sz="3600">
                <a:solidFill>
                  <a:srgbClr val="000000"/>
                </a:solidFill>
                <a:latin typeface="Calibri"/>
                <a:cs typeface="Calibri"/>
              </a:rPr>
              <a:t>ഥഥഥ</a:t>
            </a:r>
          </a:p>
        </p:txBody>
      </p:sp>
      <p:sp>
        <p:nvSpPr>
          <p:cNvPr id="23" name="object 23"/>
          <p:cNvSpPr txBox="1"/>
          <p:nvPr/>
        </p:nvSpPr>
        <p:spPr>
          <a:xfrm>
            <a:off x="3714318" y="4764348"/>
            <a:ext cx="3060340" cy="1039635"/>
          </a:xfrm>
          <a:prstGeom prst="rect">
            <a:avLst/>
          </a:prstGeom>
        </p:spPr>
        <p:txBody>
          <a:bodyPr vert="horz" wrap="square" lIns="0" tIns="0" rIns="0" bIns="0" rtlCol="0">
            <a:spAutoFit/>
          </a:bodyPr>
          <a:lstStyle/>
          <a:p>
            <a:pPr marL="181406" marR="0">
              <a:lnSpc>
                <a:spcPts val="3662"/>
              </a:lnSpc>
              <a:spcBef>
                <a:spcPct val="0"/>
              </a:spcBef>
              <a:spcAft>
                <a:spcPct val="0"/>
              </a:spcAft>
            </a:pPr>
            <a:r>
              <a:rPr sz="3000" spc="-25">
                <a:solidFill>
                  <a:srgbClr val="000000"/>
                </a:solidFill>
                <a:latin typeface="Calibri"/>
                <a:cs typeface="Calibri"/>
              </a:rPr>
              <a:t>Variance</a:t>
            </a:r>
          </a:p>
          <a:p>
            <a:pPr marL="0" marR="0">
              <a:lnSpc>
                <a:spcPts val="3662"/>
              </a:lnSpc>
              <a:spcBef>
                <a:spcPts val="511"/>
              </a:spcBef>
              <a:spcAft>
                <a:spcPct val="0"/>
              </a:spcAft>
            </a:pPr>
            <a:r>
              <a:rPr sz="3000">
                <a:solidFill>
                  <a:srgbClr val="000000"/>
                </a:solidFill>
                <a:latin typeface="Calibri"/>
                <a:cs typeface="Calibri"/>
              </a:rPr>
              <a:t>Standard</a:t>
            </a:r>
            <a:r>
              <a:rPr sz="3000" spc="-214">
                <a:solidFill>
                  <a:srgbClr val="000000"/>
                </a:solidFill>
                <a:latin typeface="Calibri"/>
                <a:cs typeface="Calibri"/>
              </a:rPr>
              <a:t> </a:t>
            </a:r>
            <a:r>
              <a:rPr sz="3000">
                <a:solidFill>
                  <a:srgbClr val="000000"/>
                </a:solidFill>
                <a:latin typeface="Calibri"/>
                <a:cs typeface="Calibri"/>
              </a:rPr>
              <a:t>deviation</a:t>
            </a:r>
          </a:p>
        </p:txBody>
      </p:sp>
      <p:sp>
        <p:nvSpPr>
          <p:cNvPr id="24" name="object 2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26" name="תמונה 25" descr="תמונה שמכילה ציפור&#10;&#10;התיאור נוצר באופן אוטומטי">
            <a:extLst>
              <a:ext uri="{FF2B5EF4-FFF2-40B4-BE49-F238E27FC236}">
                <a16:creationId xmlns:a16="http://schemas.microsoft.com/office/drawing/2014/main" id="{2B76636A-BAD9-4606-94B7-AEEB4A3EC6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
          <p:cNvSpPr/>
          <p:nvPr/>
        </p:nvSpPr>
        <p:spPr>
          <a:xfrm>
            <a:off x="10680064" y="3845072"/>
            <a:ext cx="1079500" cy="306070"/>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7055479" y="1160147"/>
            <a:ext cx="2671444" cy="379095"/>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377545" y="1163611"/>
            <a:ext cx="5078158" cy="5100237"/>
          </a:xfrm>
          <a:prstGeom prst="rect">
            <a:avLst/>
          </a:prstGeom>
          <a:blipFill>
            <a:blip r:embed="rId5"/>
            <a:stretch>
              <a:fillRect/>
            </a:stretch>
          </a:blipFill>
        </p:spPr>
        <p:txBody>
          <a:bodyPr wrap="square" lIns="0" tIns="0" rIns="0" bIns="0" rtlCol="0">
            <a:spAutoFit/>
          </a:bodyPr>
          <a:lstStyle/>
          <a:p>
            <a:endParaRPr/>
          </a:p>
        </p:txBody>
      </p:sp>
      <p:sp>
        <p:nvSpPr>
          <p:cNvPr id="5" name="object 5"/>
          <p:cNvSpPr txBox="1"/>
          <p:nvPr/>
        </p:nvSpPr>
        <p:spPr>
          <a:xfrm>
            <a:off x="2490571" y="201655"/>
            <a:ext cx="7374676" cy="670720"/>
          </a:xfrm>
          <a:prstGeom prst="rect">
            <a:avLst/>
          </a:prstGeom>
        </p:spPr>
        <p:txBody>
          <a:bodyPr vert="horz" wrap="square" lIns="0" tIns="0" rIns="0" bIns="0" rtlCol="0">
            <a:spAutoFit/>
          </a:bodyPr>
          <a:lstStyle/>
          <a:p>
            <a:pPr marL="0" marR="0">
              <a:lnSpc>
                <a:spcPts val="4981"/>
              </a:lnSpc>
              <a:spcBef>
                <a:spcPct val="0"/>
              </a:spcBef>
              <a:spcAft>
                <a:spcPct val="0"/>
              </a:spcAft>
            </a:pPr>
            <a:r>
              <a:rPr sz="4300" spc="-84">
                <a:solidFill>
                  <a:srgbClr val="000000"/>
                </a:solidFill>
                <a:latin typeface="Trebuchet MS"/>
                <a:cs typeface="Trebuchet MS"/>
              </a:rPr>
              <a:t>Binomial</a:t>
            </a:r>
            <a:r>
              <a:rPr sz="4300" spc="-572">
                <a:solidFill>
                  <a:srgbClr val="000000"/>
                </a:solidFill>
                <a:latin typeface="Trebuchet MS"/>
                <a:cs typeface="Trebuchet MS"/>
              </a:rPr>
              <a:t> </a:t>
            </a:r>
            <a:r>
              <a:rPr sz="4300" spc="-79">
                <a:solidFill>
                  <a:srgbClr val="000000"/>
                </a:solidFill>
                <a:latin typeface="Trebuchet MS"/>
                <a:cs typeface="Trebuchet MS"/>
              </a:rPr>
              <a:t>Distribution</a:t>
            </a:r>
            <a:r>
              <a:rPr sz="4300" spc="-627">
                <a:solidFill>
                  <a:srgbClr val="000000"/>
                </a:solidFill>
                <a:latin typeface="Trebuchet MS"/>
                <a:cs typeface="Trebuchet MS"/>
              </a:rPr>
              <a:t> </a:t>
            </a:r>
            <a:r>
              <a:rPr sz="4300">
                <a:solidFill>
                  <a:srgbClr val="000000"/>
                </a:solidFill>
                <a:latin typeface="Trebuchet MS"/>
                <a:cs typeface="Trebuchet MS"/>
              </a:rPr>
              <a:t>-</a:t>
            </a:r>
            <a:r>
              <a:rPr sz="4300" spc="-525">
                <a:solidFill>
                  <a:srgbClr val="000000"/>
                </a:solidFill>
                <a:latin typeface="Trebuchet MS"/>
                <a:cs typeface="Trebuchet MS"/>
              </a:rPr>
              <a:t> </a:t>
            </a:r>
            <a:r>
              <a:rPr sz="4300" spc="-94">
                <a:solidFill>
                  <a:srgbClr val="000000"/>
                </a:solidFill>
                <a:latin typeface="Trebuchet MS"/>
                <a:cs typeface="Trebuchet MS"/>
              </a:rPr>
              <a:t>Example</a:t>
            </a:r>
          </a:p>
        </p:txBody>
      </p:sp>
      <p:sp>
        <p:nvSpPr>
          <p:cNvPr id="6" name="object 6"/>
          <p:cNvSpPr txBox="1"/>
          <p:nvPr/>
        </p:nvSpPr>
        <p:spPr>
          <a:xfrm>
            <a:off x="6426835" y="1077716"/>
            <a:ext cx="2709775" cy="546596"/>
          </a:xfrm>
          <a:prstGeom prst="rect">
            <a:avLst/>
          </a:prstGeom>
        </p:spPr>
        <p:txBody>
          <a:bodyPr vert="horz" wrap="square" lIns="0" tIns="0" rIns="0" bIns="0" rtlCol="0">
            <a:spAutoFit/>
          </a:bodyPr>
          <a:lstStyle/>
          <a:p>
            <a:pPr marL="0" marR="0">
              <a:lnSpc>
                <a:spcPts val="4003"/>
              </a:lnSpc>
              <a:spcBef>
                <a:spcPct val="0"/>
              </a:spcBef>
              <a:spcAft>
                <a:spcPct val="0"/>
              </a:spcAft>
            </a:pPr>
            <a:r>
              <a:rPr sz="3200" b="1">
                <a:solidFill>
                  <a:srgbClr val="000000"/>
                </a:solidFill>
                <a:latin typeface="Calibri"/>
                <a:cs typeface="Calibri"/>
              </a:rPr>
              <a:t>X =</a:t>
            </a:r>
            <a:r>
              <a:rPr sz="3200" b="1" spc="1236">
                <a:solidFill>
                  <a:srgbClr val="000000"/>
                </a:solidFill>
                <a:latin typeface="Calibri"/>
                <a:cs typeface="Calibri"/>
              </a:rPr>
              <a:t> </a:t>
            </a:r>
            <a:r>
              <a:rPr sz="3100">
                <a:solidFill>
                  <a:srgbClr val="000000"/>
                </a:solidFill>
                <a:latin typeface="Calibri"/>
                <a:cs typeface="Calibri"/>
              </a:rPr>
              <a:t>ഥ</a:t>
            </a:r>
            <a:r>
              <a:rPr sz="3100" spc="-117">
                <a:solidFill>
                  <a:srgbClr val="000000"/>
                </a:solidFill>
                <a:latin typeface="Times New Roman"/>
                <a:cs typeface="Times New Roman"/>
              </a:rPr>
              <a:t> </a:t>
            </a:r>
            <a:r>
              <a:rPr sz="3100">
                <a:solidFill>
                  <a:srgbClr val="000000"/>
                </a:solidFill>
                <a:latin typeface="Calibri"/>
                <a:cs typeface="Calibri"/>
              </a:rPr>
              <a:t>ഥ</a:t>
            </a:r>
            <a:r>
              <a:rPr sz="3100" spc="-117">
                <a:solidFill>
                  <a:srgbClr val="000000"/>
                </a:solidFill>
                <a:latin typeface="Times New Roman"/>
                <a:cs typeface="Times New Roman"/>
              </a:rPr>
              <a:t> </a:t>
            </a:r>
            <a:r>
              <a:rPr sz="3300">
                <a:solidFill>
                  <a:srgbClr val="000000"/>
                </a:solidFill>
                <a:latin typeface="Calibri"/>
                <a:cs typeface="Calibri"/>
              </a:rPr>
              <a:t>&lt;</a:t>
            </a:r>
            <a:r>
              <a:rPr sz="3300" spc="-227">
                <a:solidFill>
                  <a:srgbClr val="000000"/>
                </a:solidFill>
                <a:latin typeface="Calibri"/>
                <a:cs typeface="Calibri"/>
              </a:rPr>
              <a:t> </a:t>
            </a:r>
            <a:r>
              <a:rPr sz="3100">
                <a:solidFill>
                  <a:srgbClr val="000000"/>
                </a:solidFill>
                <a:latin typeface="Calibri"/>
                <a:cs typeface="Calibri"/>
              </a:rPr>
              <a:t>ഥ</a:t>
            </a:r>
            <a:r>
              <a:rPr sz="3100" spc="-117">
                <a:solidFill>
                  <a:srgbClr val="000000"/>
                </a:solidFill>
                <a:latin typeface="Times New Roman"/>
                <a:cs typeface="Times New Roman"/>
              </a:rPr>
              <a:t> </a:t>
            </a:r>
            <a:r>
              <a:rPr sz="3300">
                <a:solidFill>
                  <a:srgbClr val="000000"/>
                </a:solidFill>
                <a:latin typeface="Calibri"/>
                <a:cs typeface="Calibri"/>
              </a:rPr>
              <a:t>&lt;</a:t>
            </a:r>
            <a:r>
              <a:rPr sz="3300" spc="-222">
                <a:solidFill>
                  <a:srgbClr val="000000"/>
                </a:solidFill>
                <a:latin typeface="Calibri"/>
                <a:cs typeface="Calibri"/>
              </a:rPr>
              <a:t> </a:t>
            </a:r>
            <a:r>
              <a:rPr sz="3100" spc="-30">
                <a:solidFill>
                  <a:srgbClr val="000000"/>
                </a:solidFill>
                <a:latin typeface="Calibri"/>
                <a:cs typeface="Calibri"/>
              </a:rPr>
              <a:t>ഥഥ</a:t>
            </a:r>
          </a:p>
        </p:txBody>
      </p:sp>
      <p:sp>
        <p:nvSpPr>
          <p:cNvPr id="7" name="object 7"/>
          <p:cNvSpPr txBox="1"/>
          <p:nvPr/>
        </p:nvSpPr>
        <p:spPr>
          <a:xfrm>
            <a:off x="6426835" y="1734099"/>
            <a:ext cx="1275216" cy="1513998"/>
          </a:xfrm>
          <a:prstGeom prst="rect">
            <a:avLst/>
          </a:prstGeom>
        </p:spPr>
        <p:txBody>
          <a:bodyPr vert="horz" wrap="square" lIns="0" tIns="0" rIns="0" bIns="0" rtlCol="0">
            <a:spAutoFit/>
          </a:bodyPr>
          <a:lstStyle/>
          <a:p>
            <a:pPr marL="0" marR="0">
              <a:lnSpc>
                <a:spcPts val="3906"/>
              </a:lnSpc>
              <a:spcBef>
                <a:spcPct val="0"/>
              </a:spcBef>
              <a:spcAft>
                <a:spcPct val="0"/>
              </a:spcAft>
            </a:pPr>
            <a:r>
              <a:rPr sz="3200" b="1">
                <a:solidFill>
                  <a:srgbClr val="000000"/>
                </a:solidFill>
                <a:latin typeface="Calibri"/>
                <a:cs typeface="Calibri"/>
              </a:rPr>
              <a:t>n = 10</a:t>
            </a:r>
          </a:p>
          <a:p>
            <a:pPr marL="0" marR="0">
              <a:lnSpc>
                <a:spcPts val="3846"/>
              </a:lnSpc>
              <a:spcBef>
                <a:spcPts val="50"/>
              </a:spcBef>
              <a:spcAft>
                <a:spcPct val="0"/>
              </a:spcAft>
            </a:pPr>
            <a:r>
              <a:rPr sz="3200" b="1">
                <a:solidFill>
                  <a:srgbClr val="000000"/>
                </a:solidFill>
                <a:latin typeface="Calibri"/>
                <a:cs typeface="Calibri"/>
              </a:rPr>
              <a:t>ρ</a:t>
            </a:r>
            <a:r>
              <a:rPr sz="3200" b="1" spc="-78">
                <a:solidFill>
                  <a:srgbClr val="000000"/>
                </a:solidFill>
                <a:latin typeface="Times New Roman"/>
                <a:cs typeface="Times New Roman"/>
              </a:rPr>
              <a:t> </a:t>
            </a:r>
            <a:r>
              <a:rPr sz="3200" b="1">
                <a:solidFill>
                  <a:srgbClr val="000000"/>
                </a:solidFill>
                <a:latin typeface="Calibri"/>
                <a:cs typeface="Calibri"/>
              </a:rPr>
              <a:t>= 0.2</a:t>
            </a:r>
          </a:p>
          <a:p>
            <a:pPr marL="0" marR="0">
              <a:lnSpc>
                <a:spcPts val="3868"/>
              </a:lnSpc>
              <a:spcBef>
                <a:spcPct val="0"/>
              </a:spcBef>
              <a:spcAft>
                <a:spcPct val="0"/>
              </a:spcAft>
            </a:pPr>
            <a:r>
              <a:rPr sz="3200" b="1">
                <a:solidFill>
                  <a:srgbClr val="000000"/>
                </a:solidFill>
                <a:latin typeface="Calibri"/>
                <a:cs typeface="Calibri"/>
              </a:rPr>
              <a:t>q =</a:t>
            </a:r>
            <a:r>
              <a:rPr sz="3200" b="1" spc="-16">
                <a:solidFill>
                  <a:srgbClr val="000000"/>
                </a:solidFill>
                <a:latin typeface="Calibri"/>
                <a:cs typeface="Calibri"/>
              </a:rPr>
              <a:t> </a:t>
            </a:r>
            <a:r>
              <a:rPr sz="3200" b="1">
                <a:solidFill>
                  <a:srgbClr val="000000"/>
                </a:solidFill>
                <a:latin typeface="Calibri"/>
                <a:cs typeface="Calibri"/>
              </a:rPr>
              <a:t>0.8</a:t>
            </a:r>
          </a:p>
        </p:txBody>
      </p:sp>
      <p:sp>
        <p:nvSpPr>
          <p:cNvPr id="8" name="object 8"/>
          <p:cNvSpPr txBox="1"/>
          <p:nvPr/>
        </p:nvSpPr>
        <p:spPr>
          <a:xfrm>
            <a:off x="6083935" y="3463313"/>
            <a:ext cx="4135168" cy="472181"/>
          </a:xfrm>
          <a:prstGeom prst="rect">
            <a:avLst/>
          </a:prstGeom>
        </p:spPr>
        <p:txBody>
          <a:bodyPr vert="horz" wrap="square" lIns="0" tIns="0" rIns="0" bIns="0" rtlCol="0">
            <a:spAutoFit/>
          </a:bodyPr>
          <a:lstStyle/>
          <a:p>
            <a:pPr marL="0" marR="0">
              <a:lnSpc>
                <a:spcPts val="3417"/>
              </a:lnSpc>
              <a:spcBef>
                <a:spcPct val="0"/>
              </a:spcBef>
              <a:spcAft>
                <a:spcPct val="0"/>
              </a:spcAft>
            </a:pPr>
            <a:r>
              <a:rPr sz="2800">
                <a:solidFill>
                  <a:srgbClr val="000000"/>
                </a:solidFill>
                <a:latin typeface="Arial"/>
                <a:cs typeface="Arial"/>
              </a:rPr>
              <a:t>•</a:t>
            </a:r>
            <a:r>
              <a:rPr sz="2800" spc="1925">
                <a:solidFill>
                  <a:srgbClr val="000000"/>
                </a:solidFill>
                <a:latin typeface="Times New Roman"/>
                <a:cs typeface="Times New Roman"/>
              </a:rPr>
              <a:t> </a:t>
            </a:r>
            <a:r>
              <a:rPr sz="2800" spc="-10">
                <a:solidFill>
                  <a:srgbClr val="000000"/>
                </a:solidFill>
                <a:latin typeface="Calibri"/>
                <a:cs typeface="Calibri"/>
              </a:rPr>
              <a:t>Calculate</a:t>
            </a:r>
            <a:r>
              <a:rPr sz="2800" spc="-11">
                <a:solidFill>
                  <a:srgbClr val="000000"/>
                </a:solidFill>
                <a:latin typeface="Calibri"/>
                <a:cs typeface="Calibri"/>
              </a:rPr>
              <a:t> </a:t>
            </a:r>
            <a:r>
              <a:rPr sz="2800">
                <a:solidFill>
                  <a:srgbClr val="000000"/>
                </a:solidFill>
                <a:latin typeface="Calibri"/>
                <a:cs typeface="Calibri"/>
              </a:rPr>
              <a:t>the probability</a:t>
            </a:r>
          </a:p>
        </p:txBody>
      </p:sp>
      <p:sp>
        <p:nvSpPr>
          <p:cNvPr id="9" name="object 9"/>
          <p:cNvSpPr txBox="1"/>
          <p:nvPr/>
        </p:nvSpPr>
        <p:spPr>
          <a:xfrm>
            <a:off x="10425430" y="3770101"/>
            <a:ext cx="1150515" cy="461329"/>
          </a:xfrm>
          <a:prstGeom prst="rect">
            <a:avLst/>
          </a:prstGeom>
        </p:spPr>
        <p:txBody>
          <a:bodyPr vert="horz" wrap="square" lIns="0" tIns="0" rIns="0" bIns="0" rtlCol="0">
            <a:spAutoFit/>
          </a:bodyPr>
          <a:lstStyle/>
          <a:p>
            <a:pPr marL="0" marR="0">
              <a:lnSpc>
                <a:spcPts val="3332"/>
              </a:lnSpc>
              <a:spcBef>
                <a:spcPct val="0"/>
              </a:spcBef>
              <a:spcAft>
                <a:spcPct val="0"/>
              </a:spcAft>
            </a:pPr>
            <a:r>
              <a:rPr sz="2600">
                <a:solidFill>
                  <a:srgbClr val="000000"/>
                </a:solidFill>
                <a:latin typeface="Calibri"/>
                <a:cs typeface="Calibri"/>
              </a:rPr>
              <a:t>ഥ</a:t>
            </a:r>
            <a:r>
              <a:rPr sz="2600" spc="897">
                <a:solidFill>
                  <a:srgbClr val="000000"/>
                </a:solidFill>
                <a:latin typeface="Times New Roman"/>
                <a:cs typeface="Times New Roman"/>
              </a:rPr>
              <a:t> </a:t>
            </a:r>
            <a:r>
              <a:rPr sz="2600">
                <a:solidFill>
                  <a:srgbClr val="000000"/>
                </a:solidFill>
                <a:latin typeface="Calibri"/>
                <a:cs typeface="Calibri"/>
              </a:rPr>
              <a:t>ഥ</a:t>
            </a:r>
            <a:r>
              <a:rPr sz="2600" spc="-62">
                <a:solidFill>
                  <a:srgbClr val="000000"/>
                </a:solidFill>
                <a:latin typeface="Times New Roman"/>
                <a:cs typeface="Times New Roman"/>
              </a:rPr>
              <a:t> </a:t>
            </a:r>
            <a:r>
              <a:rPr sz="2750">
                <a:solidFill>
                  <a:srgbClr val="000000"/>
                </a:solidFill>
                <a:latin typeface="Calibri"/>
                <a:cs typeface="Calibri"/>
              </a:rPr>
              <a:t>=</a:t>
            </a:r>
            <a:r>
              <a:rPr sz="2750" spc="-221">
                <a:solidFill>
                  <a:srgbClr val="000000"/>
                </a:solidFill>
                <a:latin typeface="Calibri"/>
                <a:cs typeface="Calibri"/>
              </a:rPr>
              <a:t> </a:t>
            </a:r>
            <a:r>
              <a:rPr sz="2600">
                <a:solidFill>
                  <a:srgbClr val="000000"/>
                </a:solidFill>
                <a:latin typeface="Calibri"/>
                <a:cs typeface="Calibri"/>
              </a:rPr>
              <a:t>ഥ</a:t>
            </a:r>
          </a:p>
        </p:txBody>
      </p:sp>
      <p:sp>
        <p:nvSpPr>
          <p:cNvPr id="10" name="object 10"/>
          <p:cNvSpPr txBox="1"/>
          <p:nvPr/>
        </p:nvSpPr>
        <p:spPr>
          <a:xfrm>
            <a:off x="6541769" y="3938293"/>
            <a:ext cx="3694118" cy="472181"/>
          </a:xfrm>
          <a:prstGeom prst="rect">
            <a:avLst/>
          </a:prstGeom>
        </p:spPr>
        <p:txBody>
          <a:bodyPr vert="horz" wrap="square" lIns="0" tIns="0" rIns="0" bIns="0" rtlCol="0">
            <a:spAutoFit/>
          </a:bodyPr>
          <a:lstStyle/>
          <a:p>
            <a:pPr marL="0" marR="0">
              <a:lnSpc>
                <a:spcPts val="3417"/>
              </a:lnSpc>
              <a:spcBef>
                <a:spcPct val="0"/>
              </a:spcBef>
              <a:spcAft>
                <a:spcPct val="0"/>
              </a:spcAft>
            </a:pPr>
            <a:r>
              <a:rPr sz="2800" spc="-25">
                <a:solidFill>
                  <a:srgbClr val="000000"/>
                </a:solidFill>
                <a:latin typeface="Calibri"/>
                <a:cs typeface="Calibri"/>
              </a:rPr>
              <a:t>for </a:t>
            </a:r>
            <a:r>
              <a:rPr sz="2800">
                <a:solidFill>
                  <a:srgbClr val="000000"/>
                </a:solidFill>
                <a:latin typeface="Calibri"/>
                <a:cs typeface="Calibri"/>
              </a:rPr>
              <a:t>3 successes out</a:t>
            </a:r>
            <a:r>
              <a:rPr sz="2800" spc="30">
                <a:solidFill>
                  <a:srgbClr val="000000"/>
                </a:solidFill>
                <a:latin typeface="Calibri"/>
                <a:cs typeface="Calibri"/>
              </a:rPr>
              <a:t> </a:t>
            </a:r>
            <a:r>
              <a:rPr sz="2800">
                <a:solidFill>
                  <a:srgbClr val="000000"/>
                </a:solidFill>
                <a:latin typeface="Calibri"/>
                <a:cs typeface="Calibri"/>
              </a:rPr>
              <a:t>of 10</a:t>
            </a:r>
          </a:p>
        </p:txBody>
      </p:sp>
      <p:sp>
        <p:nvSpPr>
          <p:cNvPr id="11" name="object 11"/>
          <p:cNvSpPr txBox="1"/>
          <p:nvPr/>
        </p:nvSpPr>
        <p:spPr>
          <a:xfrm>
            <a:off x="6059170" y="4530684"/>
            <a:ext cx="5632528" cy="975483"/>
          </a:xfrm>
          <a:prstGeom prst="rect">
            <a:avLst/>
          </a:prstGeom>
        </p:spPr>
        <p:txBody>
          <a:bodyPr vert="horz" wrap="square" lIns="0" tIns="0" rIns="0" bIns="0" rtlCol="0">
            <a:spAutoFit/>
          </a:bodyPr>
          <a:lstStyle/>
          <a:p>
            <a:pPr marL="0" marR="0">
              <a:lnSpc>
                <a:spcPts val="3417"/>
              </a:lnSpc>
              <a:spcBef>
                <a:spcPct val="0"/>
              </a:spcBef>
              <a:spcAft>
                <a:spcPct val="0"/>
              </a:spcAft>
            </a:pPr>
            <a:r>
              <a:rPr sz="2800">
                <a:solidFill>
                  <a:srgbClr val="000000"/>
                </a:solidFill>
                <a:latin typeface="Arial"/>
                <a:cs typeface="Arial"/>
              </a:rPr>
              <a:t>•</a:t>
            </a:r>
            <a:r>
              <a:rPr sz="2800" spc="1925">
                <a:solidFill>
                  <a:srgbClr val="000000"/>
                </a:solidFill>
                <a:latin typeface="Times New Roman"/>
                <a:cs typeface="Times New Roman"/>
              </a:rPr>
              <a:t> </a:t>
            </a:r>
            <a:r>
              <a:rPr sz="2800" spc="-10">
                <a:solidFill>
                  <a:srgbClr val="000000"/>
                </a:solidFill>
                <a:latin typeface="Calibri"/>
                <a:cs typeface="Calibri"/>
              </a:rPr>
              <a:t>Calculate</a:t>
            </a:r>
            <a:r>
              <a:rPr sz="2800" spc="-11">
                <a:solidFill>
                  <a:srgbClr val="000000"/>
                </a:solidFill>
                <a:latin typeface="Calibri"/>
                <a:cs typeface="Calibri"/>
              </a:rPr>
              <a:t> </a:t>
            </a:r>
            <a:r>
              <a:rPr sz="2800">
                <a:solidFill>
                  <a:srgbClr val="000000"/>
                </a:solidFill>
                <a:latin typeface="Calibri"/>
                <a:cs typeface="Calibri"/>
              </a:rPr>
              <a:t>the </a:t>
            </a:r>
            <a:r>
              <a:rPr sz="2800" spc="-15">
                <a:solidFill>
                  <a:srgbClr val="000000"/>
                </a:solidFill>
                <a:latin typeface="Calibri"/>
                <a:cs typeface="Calibri"/>
              </a:rPr>
              <a:t>expectation</a:t>
            </a:r>
            <a:r>
              <a:rPr sz="2800" spc="-14">
                <a:solidFill>
                  <a:srgbClr val="000000"/>
                </a:solidFill>
                <a:latin typeface="Calibri"/>
                <a:cs typeface="Calibri"/>
              </a:rPr>
              <a:t> </a:t>
            </a:r>
            <a:r>
              <a:rPr sz="2800">
                <a:solidFill>
                  <a:srgbClr val="000000"/>
                </a:solidFill>
                <a:latin typeface="Calibri"/>
                <a:cs typeface="Calibri"/>
              </a:rPr>
              <a:t>value,</a:t>
            </a:r>
            <a:r>
              <a:rPr sz="2800" spc="10">
                <a:solidFill>
                  <a:srgbClr val="000000"/>
                </a:solidFill>
                <a:latin typeface="Calibri"/>
                <a:cs typeface="Calibri"/>
              </a:rPr>
              <a:t> </a:t>
            </a:r>
            <a:r>
              <a:rPr sz="2800" b="1">
                <a:solidFill>
                  <a:srgbClr val="000000"/>
                </a:solidFill>
                <a:latin typeface="Calibri"/>
                <a:cs typeface="Calibri"/>
              </a:rPr>
              <a:t>μ</a:t>
            </a:r>
          </a:p>
          <a:p>
            <a:pPr marL="0" marR="0">
              <a:lnSpc>
                <a:spcPts val="3417"/>
              </a:lnSpc>
              <a:spcBef>
                <a:spcPts val="595"/>
              </a:spcBef>
              <a:spcAft>
                <a:spcPct val="0"/>
              </a:spcAft>
            </a:pPr>
            <a:r>
              <a:rPr sz="2800">
                <a:solidFill>
                  <a:srgbClr val="000000"/>
                </a:solidFill>
                <a:latin typeface="Arial"/>
                <a:cs typeface="Arial"/>
              </a:rPr>
              <a:t>•</a:t>
            </a:r>
            <a:r>
              <a:rPr sz="2800" spc="1925">
                <a:solidFill>
                  <a:srgbClr val="000000"/>
                </a:solidFill>
                <a:latin typeface="Times New Roman"/>
                <a:cs typeface="Times New Roman"/>
              </a:rPr>
              <a:t> </a:t>
            </a:r>
            <a:r>
              <a:rPr sz="2800" spc="-10">
                <a:solidFill>
                  <a:srgbClr val="000000"/>
                </a:solidFill>
                <a:latin typeface="Calibri"/>
                <a:cs typeface="Calibri"/>
              </a:rPr>
              <a:t>Calculate</a:t>
            </a:r>
            <a:r>
              <a:rPr sz="2800" spc="-11">
                <a:solidFill>
                  <a:srgbClr val="000000"/>
                </a:solidFill>
                <a:latin typeface="Calibri"/>
                <a:cs typeface="Calibri"/>
              </a:rPr>
              <a:t> </a:t>
            </a:r>
            <a:r>
              <a:rPr sz="2800">
                <a:solidFill>
                  <a:srgbClr val="000000"/>
                </a:solidFill>
                <a:latin typeface="Calibri"/>
                <a:cs typeface="Calibri"/>
              </a:rPr>
              <a:t>the </a:t>
            </a:r>
            <a:r>
              <a:rPr sz="2800" spc="-15">
                <a:solidFill>
                  <a:srgbClr val="000000"/>
                </a:solidFill>
                <a:latin typeface="Calibri"/>
                <a:cs typeface="Calibri"/>
              </a:rPr>
              <a:t>standard</a:t>
            </a:r>
            <a:r>
              <a:rPr sz="2800" spc="-14">
                <a:solidFill>
                  <a:srgbClr val="000000"/>
                </a:solidFill>
                <a:latin typeface="Calibri"/>
                <a:cs typeface="Calibri"/>
              </a:rPr>
              <a:t> </a:t>
            </a:r>
            <a:r>
              <a:rPr sz="2800">
                <a:solidFill>
                  <a:srgbClr val="000000"/>
                </a:solidFill>
                <a:latin typeface="Calibri"/>
                <a:cs typeface="Calibri"/>
              </a:rPr>
              <a:t>deviation,</a:t>
            </a:r>
            <a:r>
              <a:rPr sz="2800" spc="32">
                <a:solidFill>
                  <a:srgbClr val="000000"/>
                </a:solidFill>
                <a:latin typeface="Calibri"/>
                <a:cs typeface="Calibri"/>
              </a:rPr>
              <a:t> </a:t>
            </a:r>
            <a:r>
              <a:rPr sz="2800" b="1">
                <a:solidFill>
                  <a:srgbClr val="000000"/>
                </a:solidFill>
                <a:latin typeface="Calibri"/>
                <a:cs typeface="Calibri"/>
              </a:rPr>
              <a:t>σ</a:t>
            </a:r>
          </a:p>
        </p:txBody>
      </p:sp>
      <p:sp>
        <p:nvSpPr>
          <p:cNvPr id="12" name="object 12"/>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14" name="תמונה 13" descr="תמונה שמכילה צילום מסך&#10;&#10;התיאור נוצר באופן אוטומטי">
            <a:hlinkClick r:id="rId6" action="ppaction://hlinkfile"/>
            <a:extLst>
              <a:ext uri="{FF2B5EF4-FFF2-40B4-BE49-F238E27FC236}">
                <a16:creationId xmlns:a16="http://schemas.microsoft.com/office/drawing/2014/main" id="{3F3C4C6F-B9CF-48CF-94B9-0A7A680718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7384"/>
            <a:ext cx="12192000" cy="6858000"/>
          </a:xfrm>
          <a:prstGeom prst="rect">
            <a:avLst/>
          </a:prstGeom>
        </p:spPr>
      </p:pic>
      <p:sp>
        <p:nvSpPr>
          <p:cNvPr id="4" name="פרצוף מחייך 3">
            <a:hlinkClick r:id="rId6" action="ppaction://hlinkfile"/>
            <a:extLst>
              <a:ext uri="{FF2B5EF4-FFF2-40B4-BE49-F238E27FC236}">
                <a16:creationId xmlns:a16="http://schemas.microsoft.com/office/drawing/2014/main" id="{C0C28921-52D5-4772-A97A-710D3B62BDF5}"/>
              </a:ext>
            </a:extLst>
          </p:cNvPr>
          <p:cNvSpPr/>
          <p:nvPr/>
        </p:nvSpPr>
        <p:spPr>
          <a:xfrm>
            <a:off x="10489208" y="1956473"/>
            <a:ext cx="927154" cy="870741"/>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80066" y="196158"/>
            <a:ext cx="4755857" cy="654025"/>
          </a:xfrm>
          <a:prstGeom prst="rect">
            <a:avLst/>
          </a:prstGeom>
        </p:spPr>
        <p:txBody>
          <a:bodyPr vert="horz" wrap="square" lIns="0" tIns="0" rIns="0" bIns="0" rtlCol="0">
            <a:spAutoFit/>
          </a:bodyPr>
          <a:lstStyle/>
          <a:p>
            <a:pPr marL="0" marR="0">
              <a:lnSpc>
                <a:spcPts val="5108"/>
              </a:lnSpc>
              <a:spcBef>
                <a:spcPct val="0"/>
              </a:spcBef>
              <a:spcAft>
                <a:spcPct val="0"/>
              </a:spcAft>
            </a:pPr>
            <a:r>
              <a:rPr sz="4000" spc="-30" dirty="0">
                <a:solidFill>
                  <a:srgbClr val="000000"/>
                </a:solidFill>
                <a:latin typeface="Trebuchet MS"/>
                <a:cs typeface="Trebuchet MS"/>
              </a:rPr>
              <a:t>Poisson</a:t>
            </a:r>
            <a:r>
              <a:rPr lang="en-US" sz="4000" spc="-30" dirty="0">
                <a:solidFill>
                  <a:srgbClr val="000000"/>
                </a:solidFill>
                <a:latin typeface="Trebuchet MS"/>
                <a:cs typeface="Trebuchet MS"/>
              </a:rPr>
              <a:t> </a:t>
            </a:r>
            <a:r>
              <a:rPr sz="4400" spc="-35" dirty="0">
                <a:solidFill>
                  <a:srgbClr val="000000"/>
                </a:solidFill>
                <a:latin typeface="Trebuchet MS"/>
                <a:cs typeface="Trebuchet MS"/>
              </a:rPr>
              <a:t>Distribution</a:t>
            </a:r>
          </a:p>
        </p:txBody>
      </p:sp>
      <p:sp>
        <p:nvSpPr>
          <p:cNvPr id="3" name="object 3"/>
          <p:cNvSpPr txBox="1"/>
          <p:nvPr/>
        </p:nvSpPr>
        <p:spPr>
          <a:xfrm>
            <a:off x="1283970" y="1456477"/>
            <a:ext cx="9314993" cy="1505718"/>
          </a:xfrm>
          <a:prstGeom prst="rect">
            <a:avLst/>
          </a:prstGeom>
        </p:spPr>
        <p:txBody>
          <a:bodyPr vert="horz" wrap="square" lIns="0" tIns="0" rIns="0" bIns="0" rtlCol="0">
            <a:spAutoFit/>
          </a:bodyPr>
          <a:lstStyle/>
          <a:p>
            <a:pPr marL="0" marR="0">
              <a:lnSpc>
                <a:spcPts val="3906"/>
              </a:lnSpc>
              <a:spcBef>
                <a:spcPct val="0"/>
              </a:spcBef>
              <a:spcAft>
                <a:spcPct val="0"/>
              </a:spcAft>
            </a:pPr>
            <a:r>
              <a:rPr sz="3200" dirty="0">
                <a:solidFill>
                  <a:srgbClr val="000000"/>
                </a:solidFill>
                <a:latin typeface="Arial"/>
                <a:cs typeface="Arial"/>
              </a:rPr>
              <a:t>•</a:t>
            </a:r>
            <a:r>
              <a:rPr sz="3200" spc="780" dirty="0">
                <a:solidFill>
                  <a:srgbClr val="000000"/>
                </a:solidFill>
                <a:latin typeface="Times New Roman"/>
                <a:cs typeface="Times New Roman"/>
              </a:rPr>
              <a:t> </a:t>
            </a:r>
            <a:r>
              <a:rPr sz="3200" b="1" spc="-15" dirty="0">
                <a:solidFill>
                  <a:srgbClr val="000000"/>
                </a:solidFill>
                <a:latin typeface="Calibri"/>
                <a:cs typeface="Calibri"/>
              </a:rPr>
              <a:t>Discrete </a:t>
            </a:r>
            <a:r>
              <a:rPr sz="3200" b="1" dirty="0">
                <a:solidFill>
                  <a:srgbClr val="000000"/>
                </a:solidFill>
                <a:latin typeface="Calibri"/>
                <a:cs typeface="Calibri"/>
              </a:rPr>
              <a:t>probability distribution </a:t>
            </a:r>
            <a:r>
              <a:rPr sz="3200" dirty="0">
                <a:solidFill>
                  <a:srgbClr val="000000"/>
                </a:solidFill>
                <a:latin typeface="Calibri"/>
                <a:cs typeface="Calibri"/>
              </a:rPr>
              <a:t>that describes the</a:t>
            </a:r>
          </a:p>
          <a:p>
            <a:pPr marL="342900" marR="0">
              <a:lnSpc>
                <a:spcPts val="3824"/>
              </a:lnSpc>
              <a:spcBef>
                <a:spcPct val="0"/>
              </a:spcBef>
              <a:spcAft>
                <a:spcPct val="0"/>
              </a:spcAft>
            </a:pPr>
            <a:r>
              <a:rPr sz="3200" dirty="0">
                <a:solidFill>
                  <a:srgbClr val="000000"/>
                </a:solidFill>
                <a:latin typeface="Calibri"/>
                <a:cs typeface="Calibri"/>
              </a:rPr>
              <a:t>probability of a given number of </a:t>
            </a:r>
            <a:r>
              <a:rPr sz="3200" spc="-15" dirty="0">
                <a:solidFill>
                  <a:srgbClr val="000000"/>
                </a:solidFill>
                <a:latin typeface="Calibri"/>
                <a:cs typeface="Calibri"/>
              </a:rPr>
              <a:t>events</a:t>
            </a:r>
            <a:r>
              <a:rPr sz="3200" spc="-14" dirty="0">
                <a:solidFill>
                  <a:srgbClr val="000000"/>
                </a:solidFill>
                <a:latin typeface="Calibri"/>
                <a:cs typeface="Calibri"/>
              </a:rPr>
              <a:t> </a:t>
            </a:r>
            <a:r>
              <a:rPr sz="3200" dirty="0">
                <a:solidFill>
                  <a:srgbClr val="000000"/>
                </a:solidFill>
                <a:latin typeface="Calibri"/>
                <a:cs typeface="Calibri"/>
              </a:rPr>
              <a:t>occurring in a</a:t>
            </a:r>
          </a:p>
          <a:p>
            <a:pPr marL="342900" marR="0">
              <a:lnSpc>
                <a:spcPts val="3824"/>
              </a:lnSpc>
              <a:spcBef>
                <a:spcPts val="50"/>
              </a:spcBef>
              <a:spcAft>
                <a:spcPct val="0"/>
              </a:spcAft>
            </a:pPr>
            <a:r>
              <a:rPr sz="3200" spc="-25" dirty="0">
                <a:solidFill>
                  <a:srgbClr val="000000"/>
                </a:solidFill>
                <a:latin typeface="Calibri"/>
                <a:cs typeface="Calibri"/>
              </a:rPr>
              <a:t>fixed</a:t>
            </a:r>
            <a:r>
              <a:rPr sz="3200" spc="-24" dirty="0">
                <a:solidFill>
                  <a:srgbClr val="000000"/>
                </a:solidFill>
                <a:latin typeface="Calibri"/>
                <a:cs typeface="Calibri"/>
              </a:rPr>
              <a:t> </a:t>
            </a:r>
            <a:r>
              <a:rPr sz="3200" spc="-15" dirty="0">
                <a:solidFill>
                  <a:srgbClr val="000000"/>
                </a:solidFill>
                <a:latin typeface="Calibri"/>
                <a:cs typeface="Calibri"/>
              </a:rPr>
              <a:t>interval</a:t>
            </a:r>
            <a:r>
              <a:rPr sz="3200" spc="-16" dirty="0">
                <a:solidFill>
                  <a:srgbClr val="000000"/>
                </a:solidFill>
                <a:latin typeface="Calibri"/>
                <a:cs typeface="Calibri"/>
              </a:rPr>
              <a:t> </a:t>
            </a:r>
            <a:r>
              <a:rPr sz="3200" dirty="0">
                <a:solidFill>
                  <a:srgbClr val="000000"/>
                </a:solidFill>
                <a:latin typeface="Calibri"/>
                <a:cs typeface="Calibri"/>
              </a:rPr>
              <a:t>of space or</a:t>
            </a:r>
            <a:r>
              <a:rPr sz="3200" spc="31" dirty="0">
                <a:solidFill>
                  <a:srgbClr val="000000"/>
                </a:solidFill>
                <a:latin typeface="Calibri"/>
                <a:cs typeface="Calibri"/>
              </a:rPr>
              <a:t> </a:t>
            </a:r>
            <a:r>
              <a:rPr sz="3200" dirty="0">
                <a:solidFill>
                  <a:srgbClr val="000000"/>
                </a:solidFill>
                <a:latin typeface="Calibri"/>
                <a:cs typeface="Calibri"/>
              </a:rPr>
              <a:t>time</a:t>
            </a:r>
          </a:p>
        </p:txBody>
      </p:sp>
      <p:sp>
        <p:nvSpPr>
          <p:cNvPr id="4" name="object 4"/>
          <p:cNvSpPr txBox="1"/>
          <p:nvPr/>
        </p:nvSpPr>
        <p:spPr>
          <a:xfrm>
            <a:off x="1283335" y="3413611"/>
            <a:ext cx="2208734"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Arial"/>
                <a:cs typeface="Arial"/>
              </a:rPr>
              <a:t>•</a:t>
            </a:r>
            <a:r>
              <a:rPr sz="3200" spc="784">
                <a:solidFill>
                  <a:srgbClr val="000000"/>
                </a:solidFill>
                <a:latin typeface="Times New Roman"/>
                <a:cs typeface="Times New Roman"/>
              </a:rPr>
              <a:t> </a:t>
            </a:r>
            <a:r>
              <a:rPr sz="3200" b="1">
                <a:solidFill>
                  <a:srgbClr val="000000"/>
                </a:solidFill>
                <a:latin typeface="Calibri"/>
                <a:cs typeface="Calibri"/>
              </a:rPr>
              <a:t>Examples:</a:t>
            </a:r>
          </a:p>
        </p:txBody>
      </p:sp>
      <p:sp>
        <p:nvSpPr>
          <p:cNvPr id="5" name="object 5"/>
          <p:cNvSpPr txBox="1"/>
          <p:nvPr/>
        </p:nvSpPr>
        <p:spPr>
          <a:xfrm>
            <a:off x="1283335" y="3902179"/>
            <a:ext cx="8277795" cy="2456250"/>
          </a:xfrm>
          <a:prstGeom prst="rect">
            <a:avLst/>
          </a:prstGeom>
        </p:spPr>
        <p:txBody>
          <a:bodyPr vert="horz" wrap="square" lIns="0" tIns="0" rIns="0" bIns="0" rtlCol="0">
            <a:spAutoFit/>
          </a:bodyPr>
          <a:lstStyle/>
          <a:p>
            <a:pPr marL="0" marR="0">
              <a:lnSpc>
                <a:spcPts val="3906"/>
              </a:lnSpc>
              <a:spcBef>
                <a:spcPct val="0"/>
              </a:spcBef>
              <a:spcAft>
                <a:spcPct val="0"/>
              </a:spcAft>
            </a:pPr>
            <a:r>
              <a:rPr sz="3200" dirty="0">
                <a:solidFill>
                  <a:srgbClr val="000000"/>
                </a:solidFill>
                <a:latin typeface="+mn-lt"/>
                <a:cs typeface="Calibri"/>
              </a:rPr>
              <a:t>-</a:t>
            </a:r>
            <a:r>
              <a:rPr sz="3200" spc="1903" dirty="0">
                <a:solidFill>
                  <a:srgbClr val="000000"/>
                </a:solidFill>
                <a:latin typeface="+mn-lt"/>
                <a:cs typeface="Calibri"/>
              </a:rPr>
              <a:t> </a:t>
            </a:r>
            <a:r>
              <a:rPr sz="3200" dirty="0">
                <a:solidFill>
                  <a:srgbClr val="000000"/>
                </a:solidFill>
                <a:latin typeface="+mn-lt"/>
                <a:cs typeface="Calibri"/>
              </a:rPr>
              <a:t># of calls </a:t>
            </a:r>
            <a:r>
              <a:rPr sz="3200" spc="-19" dirty="0">
                <a:solidFill>
                  <a:srgbClr val="000000"/>
                </a:solidFill>
                <a:latin typeface="+mn-lt"/>
                <a:cs typeface="Calibri"/>
              </a:rPr>
              <a:t>to</a:t>
            </a:r>
            <a:r>
              <a:rPr sz="3200" spc="-21" dirty="0">
                <a:solidFill>
                  <a:srgbClr val="000000"/>
                </a:solidFill>
                <a:latin typeface="+mn-lt"/>
                <a:cs typeface="Calibri"/>
              </a:rPr>
              <a:t> </a:t>
            </a:r>
            <a:r>
              <a:rPr sz="3200" dirty="0">
                <a:solidFill>
                  <a:srgbClr val="000000"/>
                </a:solidFill>
                <a:latin typeface="+mn-lt"/>
                <a:cs typeface="Calibri"/>
              </a:rPr>
              <a:t>an emergency service per</a:t>
            </a:r>
            <a:r>
              <a:rPr sz="3200" spc="-44" dirty="0">
                <a:solidFill>
                  <a:srgbClr val="000000"/>
                </a:solidFill>
                <a:latin typeface="+mn-lt"/>
                <a:cs typeface="Calibri"/>
              </a:rPr>
              <a:t> </a:t>
            </a:r>
            <a:r>
              <a:rPr sz="3200" dirty="0">
                <a:solidFill>
                  <a:srgbClr val="000000"/>
                </a:solidFill>
                <a:latin typeface="+mn-lt"/>
                <a:cs typeface="Calibri"/>
              </a:rPr>
              <a:t>hour</a:t>
            </a:r>
          </a:p>
          <a:p>
            <a:pPr marL="0" marR="0">
              <a:lnSpc>
                <a:spcPts val="3840"/>
              </a:lnSpc>
              <a:spcBef>
                <a:spcPct val="0"/>
              </a:spcBef>
              <a:spcAft>
                <a:spcPct val="0"/>
              </a:spcAft>
            </a:pPr>
            <a:r>
              <a:rPr sz="3200" dirty="0">
                <a:solidFill>
                  <a:srgbClr val="000000"/>
                </a:solidFill>
                <a:latin typeface="+mn-lt"/>
                <a:cs typeface="Calibri"/>
              </a:rPr>
              <a:t>-</a:t>
            </a:r>
            <a:r>
              <a:rPr sz="3200" spc="1903" dirty="0">
                <a:solidFill>
                  <a:srgbClr val="000000"/>
                </a:solidFill>
                <a:latin typeface="+mn-lt"/>
                <a:cs typeface="Calibri"/>
              </a:rPr>
              <a:t> </a:t>
            </a:r>
            <a:r>
              <a:rPr sz="3200" dirty="0">
                <a:solidFill>
                  <a:srgbClr val="000000"/>
                </a:solidFill>
                <a:latin typeface="+mn-lt"/>
                <a:cs typeface="Calibri"/>
              </a:rPr>
              <a:t># of </a:t>
            </a:r>
            <a:r>
              <a:rPr sz="3200" spc="-25" dirty="0">
                <a:solidFill>
                  <a:srgbClr val="000000"/>
                </a:solidFill>
                <a:latin typeface="+mn-lt"/>
                <a:cs typeface="Calibri"/>
              </a:rPr>
              <a:t>traffic</a:t>
            </a:r>
            <a:r>
              <a:rPr sz="3200" spc="-26" dirty="0">
                <a:solidFill>
                  <a:srgbClr val="000000"/>
                </a:solidFill>
                <a:latin typeface="+mn-lt"/>
                <a:cs typeface="Calibri"/>
              </a:rPr>
              <a:t> </a:t>
            </a:r>
            <a:r>
              <a:rPr sz="3200" dirty="0">
                <a:solidFill>
                  <a:srgbClr val="000000"/>
                </a:solidFill>
                <a:latin typeface="+mn-lt"/>
                <a:cs typeface="Calibri"/>
              </a:rPr>
              <a:t>accidents in a given </a:t>
            </a:r>
            <a:r>
              <a:rPr sz="3200" spc="-20" dirty="0">
                <a:solidFill>
                  <a:srgbClr val="000000"/>
                </a:solidFill>
                <a:latin typeface="+mn-lt"/>
                <a:cs typeface="Calibri"/>
              </a:rPr>
              <a:t>street</a:t>
            </a:r>
            <a:r>
              <a:rPr sz="3200" spc="-18" dirty="0">
                <a:solidFill>
                  <a:srgbClr val="000000"/>
                </a:solidFill>
                <a:latin typeface="+mn-lt"/>
                <a:cs typeface="Calibri"/>
              </a:rPr>
              <a:t> </a:t>
            </a:r>
            <a:r>
              <a:rPr sz="3200" dirty="0">
                <a:solidFill>
                  <a:srgbClr val="000000"/>
                </a:solidFill>
                <a:latin typeface="+mn-lt"/>
                <a:cs typeface="Calibri"/>
              </a:rPr>
              <a:t>per</a:t>
            </a:r>
            <a:r>
              <a:rPr sz="3200" spc="14" dirty="0">
                <a:solidFill>
                  <a:srgbClr val="000000"/>
                </a:solidFill>
                <a:latin typeface="+mn-lt"/>
                <a:cs typeface="Calibri"/>
              </a:rPr>
              <a:t> </a:t>
            </a:r>
            <a:r>
              <a:rPr sz="3200" dirty="0">
                <a:solidFill>
                  <a:srgbClr val="000000"/>
                </a:solidFill>
                <a:latin typeface="+mn-lt"/>
                <a:cs typeface="Calibri"/>
              </a:rPr>
              <a:t>week</a:t>
            </a:r>
          </a:p>
          <a:p>
            <a:pPr marL="0" marR="0">
              <a:lnSpc>
                <a:spcPts val="3867"/>
              </a:lnSpc>
              <a:spcBef>
                <a:spcPct val="0"/>
              </a:spcBef>
              <a:spcAft>
                <a:spcPct val="0"/>
              </a:spcAft>
            </a:pPr>
            <a:r>
              <a:rPr sz="3200" dirty="0">
                <a:solidFill>
                  <a:srgbClr val="000000"/>
                </a:solidFill>
                <a:latin typeface="+mn-lt"/>
                <a:cs typeface="Calibri"/>
              </a:rPr>
              <a:t>-</a:t>
            </a:r>
            <a:r>
              <a:rPr sz="3200" spc="1903" dirty="0">
                <a:solidFill>
                  <a:srgbClr val="000000"/>
                </a:solidFill>
                <a:latin typeface="+mn-lt"/>
                <a:cs typeface="Calibri"/>
              </a:rPr>
              <a:t> </a:t>
            </a:r>
            <a:r>
              <a:rPr sz="3200" dirty="0">
                <a:solidFill>
                  <a:srgbClr val="000000"/>
                </a:solidFill>
                <a:latin typeface="+mn-lt"/>
                <a:cs typeface="Calibri"/>
              </a:rPr>
              <a:t># of incoming </a:t>
            </a:r>
            <a:r>
              <a:rPr sz="3200" spc="-25" dirty="0">
                <a:solidFill>
                  <a:srgbClr val="000000"/>
                </a:solidFill>
                <a:latin typeface="+mn-lt"/>
                <a:cs typeface="Calibri"/>
              </a:rPr>
              <a:t>text</a:t>
            </a:r>
            <a:r>
              <a:rPr sz="3200" spc="-26" dirty="0">
                <a:solidFill>
                  <a:srgbClr val="000000"/>
                </a:solidFill>
                <a:latin typeface="+mn-lt"/>
                <a:cs typeface="Calibri"/>
              </a:rPr>
              <a:t> </a:t>
            </a:r>
            <a:r>
              <a:rPr sz="3200" dirty="0">
                <a:solidFill>
                  <a:srgbClr val="000000"/>
                </a:solidFill>
                <a:latin typeface="+mn-lt"/>
                <a:cs typeface="Calibri"/>
              </a:rPr>
              <a:t>messages per</a:t>
            </a:r>
            <a:r>
              <a:rPr sz="3200" spc="12" dirty="0">
                <a:solidFill>
                  <a:srgbClr val="000000"/>
                </a:solidFill>
                <a:latin typeface="+mn-lt"/>
                <a:cs typeface="Calibri"/>
              </a:rPr>
              <a:t> </a:t>
            </a:r>
            <a:r>
              <a:rPr sz="3200" spc="-25" dirty="0">
                <a:solidFill>
                  <a:srgbClr val="000000"/>
                </a:solidFill>
                <a:latin typeface="+mn-lt"/>
                <a:cs typeface="Calibri"/>
              </a:rPr>
              <a:t>day</a:t>
            </a:r>
            <a:endParaRPr lang="en-US" sz="3200" spc="-25" dirty="0">
              <a:solidFill>
                <a:srgbClr val="000000"/>
              </a:solidFill>
              <a:latin typeface="+mn-lt"/>
              <a:cs typeface="Calibri"/>
            </a:endParaRPr>
          </a:p>
          <a:p>
            <a:pPr algn="l">
              <a:lnSpc>
                <a:spcPts val="3867"/>
              </a:lnSpc>
              <a:spcBef>
                <a:spcPct val="0"/>
              </a:spcBef>
              <a:spcAft>
                <a:spcPct val="0"/>
              </a:spcAft>
            </a:pPr>
            <a:r>
              <a:rPr lang="en-US" sz="3200" dirty="0">
                <a:solidFill>
                  <a:srgbClr val="000000"/>
                </a:solidFill>
                <a:latin typeface="+mn-lt"/>
                <a:cs typeface="Calibri"/>
              </a:rPr>
              <a:t>-</a:t>
            </a:r>
            <a:r>
              <a:rPr lang="en-US" sz="3200" spc="1903" dirty="0">
                <a:solidFill>
                  <a:srgbClr val="000000"/>
                </a:solidFill>
                <a:latin typeface="+mn-lt"/>
                <a:cs typeface="Calibri"/>
              </a:rPr>
              <a:t> </a:t>
            </a:r>
            <a:r>
              <a:rPr lang="en-US" sz="3200" dirty="0">
                <a:solidFill>
                  <a:srgbClr val="000000"/>
                </a:solidFill>
                <a:latin typeface="+mn-lt"/>
                <a:cs typeface="Calibri"/>
              </a:rPr>
              <a:t># of </a:t>
            </a:r>
            <a:r>
              <a:rPr lang="en-US" sz="3200" b="0" i="0" dirty="0">
                <a:solidFill>
                  <a:srgbClr val="202122"/>
                </a:solidFill>
                <a:effectLst/>
                <a:latin typeface="+mn-lt"/>
              </a:rPr>
              <a:t>laser photons hitting a detector in a particular time interval</a:t>
            </a:r>
          </a:p>
        </p:txBody>
      </p:sp>
      <p:sp>
        <p:nvSpPr>
          <p:cNvPr id="6" name="object 6"/>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
          <p:cNvSpPr/>
          <p:nvPr/>
        </p:nvSpPr>
        <p:spPr>
          <a:xfrm>
            <a:off x="2643468" y="1673356"/>
            <a:ext cx="880744" cy="377189"/>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4250684" y="6847324"/>
            <a:ext cx="1386840" cy="12700"/>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3013710" y="4564202"/>
            <a:ext cx="772794" cy="26034"/>
          </a:xfrm>
          <a:prstGeom prst="rect">
            <a:avLst/>
          </a:prstGeom>
          <a:blipFill>
            <a:blip r:embed="rId5"/>
            <a:stretch>
              <a:fillRect/>
            </a:stretch>
          </a:blipFill>
        </p:spPr>
        <p:txBody>
          <a:bodyPr wrap="square" lIns="0" tIns="0" rIns="0" bIns="0" rtlCol="0">
            <a:spAutoFit/>
          </a:bodyPr>
          <a:lstStyle/>
          <a:p>
            <a:endParaRPr/>
          </a:p>
        </p:txBody>
      </p:sp>
      <p:sp>
        <p:nvSpPr>
          <p:cNvPr id="5" name="object 5"/>
          <p:cNvSpPr txBox="1"/>
          <p:nvPr/>
        </p:nvSpPr>
        <p:spPr>
          <a:xfrm>
            <a:off x="3324059" y="119958"/>
            <a:ext cx="5752869" cy="1298263"/>
          </a:xfrm>
          <a:prstGeom prst="rect">
            <a:avLst/>
          </a:prstGeom>
        </p:spPr>
        <p:txBody>
          <a:bodyPr vert="horz" wrap="square" lIns="0" tIns="0" rIns="0" bIns="0" rtlCol="0">
            <a:spAutoFit/>
          </a:bodyPr>
          <a:lstStyle/>
          <a:p>
            <a:pPr marL="485203" marR="0">
              <a:lnSpc>
                <a:spcPts val="5108"/>
              </a:lnSpc>
              <a:spcBef>
                <a:spcPct val="0"/>
              </a:spcBef>
              <a:spcAft>
                <a:spcPct val="0"/>
              </a:spcAft>
            </a:pPr>
            <a:r>
              <a:rPr sz="4000" spc="-30">
                <a:solidFill>
                  <a:srgbClr val="000000"/>
                </a:solidFill>
                <a:latin typeface="Trebuchet MS"/>
                <a:cs typeface="Trebuchet MS"/>
              </a:rPr>
              <a:t>Poisson</a:t>
            </a:r>
            <a:r>
              <a:rPr sz="4400" spc="-35">
                <a:solidFill>
                  <a:srgbClr val="000000"/>
                </a:solidFill>
                <a:latin typeface="Trebuchet MS"/>
                <a:cs typeface="Trebuchet MS"/>
              </a:rPr>
              <a:t>Distribution</a:t>
            </a:r>
          </a:p>
          <a:p>
            <a:pPr marL="0" marR="0">
              <a:lnSpc>
                <a:spcPts val="4838"/>
              </a:lnSpc>
              <a:spcBef>
                <a:spcPct val="0"/>
              </a:spcBef>
              <a:spcAft>
                <a:spcPct val="0"/>
              </a:spcAft>
            </a:pPr>
            <a:r>
              <a:rPr sz="4300" spc="-104">
                <a:solidFill>
                  <a:srgbClr val="000000"/>
                </a:solidFill>
                <a:latin typeface="Trebuchet MS"/>
                <a:cs typeface="Trebuchet MS"/>
              </a:rPr>
              <a:t>mathematical</a:t>
            </a:r>
            <a:r>
              <a:rPr sz="4300" spc="-802">
                <a:solidFill>
                  <a:srgbClr val="000000"/>
                </a:solidFill>
                <a:latin typeface="Trebuchet MS"/>
                <a:cs typeface="Trebuchet MS"/>
              </a:rPr>
              <a:t> </a:t>
            </a:r>
            <a:r>
              <a:rPr sz="4300" spc="-77">
                <a:solidFill>
                  <a:srgbClr val="000000"/>
                </a:solidFill>
                <a:latin typeface="Trebuchet MS"/>
                <a:cs typeface="Trebuchet MS"/>
              </a:rPr>
              <a:t>definition</a:t>
            </a:r>
          </a:p>
        </p:txBody>
      </p:sp>
      <p:sp>
        <p:nvSpPr>
          <p:cNvPr id="6" name="object 6"/>
          <p:cNvSpPr txBox="1"/>
          <p:nvPr/>
        </p:nvSpPr>
        <p:spPr>
          <a:xfrm>
            <a:off x="1283335" y="1619288"/>
            <a:ext cx="2090687" cy="521791"/>
          </a:xfrm>
          <a:prstGeom prst="rect">
            <a:avLst/>
          </a:prstGeom>
        </p:spPr>
        <p:txBody>
          <a:bodyPr vert="horz" wrap="square" lIns="0" tIns="0" rIns="0" bIns="0" rtlCol="0">
            <a:spAutoFit/>
          </a:bodyPr>
          <a:lstStyle/>
          <a:p>
            <a:pPr marL="0" marR="0">
              <a:lnSpc>
                <a:spcPts val="3808"/>
              </a:lnSpc>
              <a:spcBef>
                <a:spcPct val="0"/>
              </a:spcBef>
              <a:spcAft>
                <a:spcPct val="0"/>
              </a:spcAft>
            </a:pPr>
            <a:r>
              <a:rPr sz="3200">
                <a:solidFill>
                  <a:srgbClr val="000000"/>
                </a:solidFill>
                <a:latin typeface="Arial"/>
                <a:cs typeface="Arial"/>
              </a:rPr>
              <a:t>•</a:t>
            </a:r>
            <a:r>
              <a:rPr sz="3200" spc="785">
                <a:solidFill>
                  <a:srgbClr val="000000"/>
                </a:solidFill>
                <a:latin typeface="Times New Roman"/>
                <a:cs typeface="Times New Roman"/>
              </a:rPr>
              <a:t> </a:t>
            </a:r>
            <a:r>
              <a:rPr sz="3100">
                <a:solidFill>
                  <a:srgbClr val="000000"/>
                </a:solidFill>
                <a:latin typeface="Calibri"/>
                <a:cs typeface="Calibri"/>
              </a:rPr>
              <a:t>ഥ</a:t>
            </a:r>
            <a:r>
              <a:rPr sz="3100" spc="-117">
                <a:solidFill>
                  <a:srgbClr val="000000"/>
                </a:solidFill>
                <a:latin typeface="Times New Roman"/>
                <a:cs typeface="Times New Roman"/>
              </a:rPr>
              <a:t> </a:t>
            </a:r>
            <a:r>
              <a:rPr sz="3100">
                <a:solidFill>
                  <a:srgbClr val="000000"/>
                </a:solidFill>
                <a:latin typeface="Calibri"/>
                <a:cs typeface="Calibri"/>
              </a:rPr>
              <a:t>~</a:t>
            </a:r>
            <a:r>
              <a:rPr sz="3100" spc="4587">
                <a:solidFill>
                  <a:srgbClr val="000000"/>
                </a:solidFill>
                <a:latin typeface="Calibri"/>
                <a:cs typeface="Calibri"/>
              </a:rPr>
              <a:t> </a:t>
            </a:r>
            <a:r>
              <a:rPr sz="2900" spc="-172">
                <a:solidFill>
                  <a:srgbClr val="000000"/>
                </a:solidFill>
                <a:latin typeface="Calibri"/>
                <a:cs typeface="Calibri"/>
              </a:rPr>
              <a:t>ഥ</a:t>
            </a:r>
            <a:r>
              <a:rPr sz="2900" spc="179">
                <a:solidFill>
                  <a:srgbClr val="000000"/>
                </a:solidFill>
                <a:latin typeface="Calibri"/>
                <a:cs typeface="Calibri"/>
              </a:rPr>
              <a:t>,</a:t>
            </a:r>
            <a:r>
              <a:rPr sz="2900">
                <a:solidFill>
                  <a:srgbClr val="000000"/>
                </a:solidFill>
                <a:latin typeface="Calibri"/>
                <a:cs typeface="Calibri"/>
              </a:rPr>
              <a:t>ഥ</a:t>
            </a:r>
          </a:p>
        </p:txBody>
      </p:sp>
      <p:sp>
        <p:nvSpPr>
          <p:cNvPr id="7" name="object 7"/>
          <p:cNvSpPr txBox="1"/>
          <p:nvPr/>
        </p:nvSpPr>
        <p:spPr>
          <a:xfrm>
            <a:off x="1283335" y="2656856"/>
            <a:ext cx="4700987" cy="1533937"/>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Arial"/>
                <a:cs typeface="Arial"/>
              </a:rPr>
              <a:t>•</a:t>
            </a:r>
            <a:r>
              <a:rPr sz="3200" spc="784">
                <a:solidFill>
                  <a:srgbClr val="000000"/>
                </a:solidFill>
                <a:latin typeface="Times New Roman"/>
                <a:cs typeface="Times New Roman"/>
              </a:rPr>
              <a:t> </a:t>
            </a:r>
            <a:r>
              <a:rPr sz="3200" b="1">
                <a:solidFill>
                  <a:srgbClr val="000000"/>
                </a:solidFill>
                <a:latin typeface="Calibri"/>
                <a:cs typeface="Calibri"/>
              </a:rPr>
              <a:t>λ</a:t>
            </a:r>
            <a:r>
              <a:rPr sz="3200" b="1" spc="-75">
                <a:solidFill>
                  <a:srgbClr val="000000"/>
                </a:solidFill>
                <a:latin typeface="Times New Roman"/>
                <a:cs typeface="Times New Roman"/>
              </a:rPr>
              <a:t> </a:t>
            </a:r>
            <a:r>
              <a:rPr sz="3200" b="1">
                <a:solidFill>
                  <a:srgbClr val="000000"/>
                </a:solidFill>
                <a:latin typeface="Calibri"/>
                <a:cs typeface="Calibri"/>
              </a:rPr>
              <a:t>≡</a:t>
            </a:r>
            <a:r>
              <a:rPr sz="3200" b="1" spc="-77">
                <a:solidFill>
                  <a:srgbClr val="000000"/>
                </a:solidFill>
                <a:latin typeface="Times New Roman"/>
                <a:cs typeface="Times New Roman"/>
              </a:rPr>
              <a:t> </a:t>
            </a:r>
            <a:r>
              <a:rPr sz="3200" b="1">
                <a:solidFill>
                  <a:srgbClr val="000000"/>
                </a:solidFill>
                <a:latin typeface="Calibri"/>
                <a:cs typeface="Calibri"/>
              </a:rPr>
              <a:t>Poisson</a:t>
            </a:r>
            <a:r>
              <a:rPr sz="3200" b="1" spc="-25">
                <a:solidFill>
                  <a:srgbClr val="000000"/>
                </a:solidFill>
                <a:latin typeface="Calibri"/>
                <a:cs typeface="Calibri"/>
              </a:rPr>
              <a:t> Variable</a:t>
            </a:r>
          </a:p>
          <a:p>
            <a:pPr marL="0" marR="0">
              <a:lnSpc>
                <a:spcPts val="3903"/>
              </a:lnSpc>
              <a:spcBef>
                <a:spcPct val="0"/>
              </a:spcBef>
              <a:spcAft>
                <a:spcPct val="0"/>
              </a:spcAft>
            </a:pPr>
            <a:r>
              <a:rPr sz="3200">
                <a:solidFill>
                  <a:srgbClr val="000000"/>
                </a:solidFill>
                <a:latin typeface="Arial"/>
                <a:cs typeface="Arial"/>
              </a:rPr>
              <a:t>•</a:t>
            </a:r>
            <a:r>
              <a:rPr sz="3200" spc="784">
                <a:solidFill>
                  <a:srgbClr val="000000"/>
                </a:solidFill>
                <a:latin typeface="Times New Roman"/>
                <a:cs typeface="Times New Roman"/>
              </a:rPr>
              <a:t> </a:t>
            </a:r>
            <a:r>
              <a:rPr sz="3200">
                <a:solidFill>
                  <a:srgbClr val="000000"/>
                </a:solidFill>
                <a:latin typeface="Calibri"/>
                <a:cs typeface="Calibri"/>
              </a:rPr>
              <a:t>ഥ</a:t>
            </a:r>
            <a:r>
              <a:rPr sz="3200" spc="-255">
                <a:solidFill>
                  <a:srgbClr val="000000"/>
                </a:solidFill>
                <a:latin typeface="Times New Roman"/>
                <a:cs typeface="Times New Roman"/>
              </a:rPr>
              <a:t> </a:t>
            </a:r>
            <a:r>
              <a:rPr sz="3200">
                <a:solidFill>
                  <a:srgbClr val="000000"/>
                </a:solidFill>
                <a:latin typeface="Calibri"/>
                <a:cs typeface="Calibri"/>
              </a:rPr>
              <a:t>=</a:t>
            </a:r>
            <a:r>
              <a:rPr sz="3200" spc="-186">
                <a:solidFill>
                  <a:srgbClr val="000000"/>
                </a:solidFill>
                <a:latin typeface="Calibri"/>
                <a:cs typeface="Calibri"/>
              </a:rPr>
              <a:t> </a:t>
            </a:r>
            <a:r>
              <a:rPr sz="3200">
                <a:solidFill>
                  <a:srgbClr val="000000"/>
                </a:solidFill>
                <a:latin typeface="Calibri"/>
                <a:cs typeface="Calibri"/>
              </a:rPr>
              <a:t>ഥ</a:t>
            </a:r>
            <a:r>
              <a:rPr sz="3200" spc="2596">
                <a:solidFill>
                  <a:srgbClr val="000000"/>
                </a:solidFill>
                <a:latin typeface="Times New Roman"/>
                <a:cs typeface="Times New Roman"/>
              </a:rPr>
              <a:t> </a:t>
            </a:r>
            <a:r>
              <a:rPr sz="3200">
                <a:solidFill>
                  <a:srgbClr val="000000"/>
                </a:solidFill>
                <a:latin typeface="Calibri"/>
                <a:cs typeface="Calibri"/>
              </a:rPr>
              <a:t>, population</a:t>
            </a:r>
            <a:r>
              <a:rPr sz="3200" spc="14">
                <a:solidFill>
                  <a:srgbClr val="000000"/>
                </a:solidFill>
                <a:latin typeface="Calibri"/>
                <a:cs typeface="Calibri"/>
              </a:rPr>
              <a:t> </a:t>
            </a:r>
            <a:r>
              <a:rPr sz="3200">
                <a:solidFill>
                  <a:srgbClr val="000000"/>
                </a:solidFill>
                <a:latin typeface="Calibri"/>
                <a:cs typeface="Calibri"/>
              </a:rPr>
              <a:t>mean</a:t>
            </a:r>
          </a:p>
          <a:p>
            <a:pPr marL="0" marR="0">
              <a:lnSpc>
                <a:spcPts val="3906"/>
              </a:lnSpc>
              <a:spcBef>
                <a:spcPts val="62"/>
              </a:spcBef>
              <a:spcAft>
                <a:spcPct val="0"/>
              </a:spcAft>
            </a:pPr>
            <a:r>
              <a:rPr sz="3200">
                <a:solidFill>
                  <a:srgbClr val="000000"/>
                </a:solidFill>
                <a:latin typeface="Arial"/>
                <a:cs typeface="Arial"/>
              </a:rPr>
              <a:t>•</a:t>
            </a:r>
            <a:r>
              <a:rPr sz="3200" spc="785">
                <a:solidFill>
                  <a:srgbClr val="000000"/>
                </a:solidFill>
                <a:latin typeface="Times New Roman"/>
                <a:cs typeface="Times New Roman"/>
              </a:rPr>
              <a:t> </a:t>
            </a:r>
            <a:r>
              <a:rPr sz="3100" spc="-30">
                <a:solidFill>
                  <a:srgbClr val="000000"/>
                </a:solidFill>
                <a:latin typeface="Calibri"/>
                <a:cs typeface="Calibri"/>
              </a:rPr>
              <a:t>ഥ</a:t>
            </a:r>
            <a:r>
              <a:rPr sz="3100" baseline="31277">
                <a:solidFill>
                  <a:srgbClr val="000000"/>
                </a:solidFill>
                <a:latin typeface="Calibri"/>
                <a:cs typeface="Calibri"/>
              </a:rPr>
              <a:t>ഥ</a:t>
            </a:r>
            <a:r>
              <a:rPr sz="3100" baseline="31277">
                <a:solidFill>
                  <a:srgbClr val="000000"/>
                </a:solidFill>
                <a:latin typeface="Times New Roman"/>
                <a:cs typeface="Times New Roman"/>
              </a:rPr>
              <a:t> </a:t>
            </a:r>
            <a:r>
              <a:rPr sz="3200">
                <a:solidFill>
                  <a:srgbClr val="000000"/>
                </a:solidFill>
                <a:latin typeface="Calibri"/>
                <a:cs typeface="Calibri"/>
              </a:rPr>
              <a:t>=</a:t>
            </a:r>
            <a:r>
              <a:rPr sz="3200" spc="2759">
                <a:solidFill>
                  <a:srgbClr val="000000"/>
                </a:solidFill>
                <a:latin typeface="Calibri"/>
                <a:cs typeface="Calibri"/>
              </a:rPr>
              <a:t> </a:t>
            </a:r>
            <a:r>
              <a:rPr sz="3100">
                <a:solidFill>
                  <a:srgbClr val="000000"/>
                </a:solidFill>
                <a:latin typeface="Calibri"/>
                <a:cs typeface="Calibri"/>
              </a:rPr>
              <a:t>ഥ</a:t>
            </a:r>
            <a:r>
              <a:rPr sz="3100" spc="-117">
                <a:solidFill>
                  <a:srgbClr val="000000"/>
                </a:solidFill>
                <a:latin typeface="Times New Roman"/>
                <a:cs typeface="Times New Roman"/>
              </a:rPr>
              <a:t> </a:t>
            </a:r>
            <a:r>
              <a:rPr sz="3200">
                <a:solidFill>
                  <a:srgbClr val="000000"/>
                </a:solidFill>
                <a:latin typeface="Calibri"/>
                <a:cs typeface="Calibri"/>
              </a:rPr>
              <a:t>,</a:t>
            </a:r>
            <a:r>
              <a:rPr sz="3200" spc="-58">
                <a:solidFill>
                  <a:srgbClr val="000000"/>
                </a:solidFill>
                <a:latin typeface="Calibri"/>
                <a:cs typeface="Calibri"/>
              </a:rPr>
              <a:t> </a:t>
            </a:r>
            <a:r>
              <a:rPr sz="3200">
                <a:solidFill>
                  <a:srgbClr val="000000"/>
                </a:solidFill>
                <a:latin typeface="Calibri"/>
                <a:cs typeface="Calibri"/>
              </a:rPr>
              <a:t>variance</a:t>
            </a:r>
          </a:p>
        </p:txBody>
      </p:sp>
      <p:sp>
        <p:nvSpPr>
          <p:cNvPr id="8" name="object 8"/>
          <p:cNvSpPr txBox="1"/>
          <p:nvPr/>
        </p:nvSpPr>
        <p:spPr>
          <a:xfrm>
            <a:off x="3085846" y="4095839"/>
            <a:ext cx="393040" cy="375366"/>
          </a:xfrm>
          <a:prstGeom prst="rect">
            <a:avLst/>
          </a:prstGeom>
        </p:spPr>
        <p:txBody>
          <a:bodyPr vert="horz" wrap="square" lIns="0" tIns="0" rIns="0" bIns="0" rtlCol="0">
            <a:spAutoFit/>
          </a:bodyPr>
          <a:lstStyle/>
          <a:p>
            <a:pPr marL="0" marR="0">
              <a:lnSpc>
                <a:spcPts val="2655"/>
              </a:lnSpc>
              <a:spcBef>
                <a:spcPct val="0"/>
              </a:spcBef>
              <a:spcAft>
                <a:spcPct val="0"/>
              </a:spcAft>
            </a:pPr>
            <a:r>
              <a:rPr sz="2200" spc="10">
                <a:solidFill>
                  <a:srgbClr val="000000"/>
                </a:solidFill>
                <a:latin typeface="Calibri"/>
                <a:cs typeface="Calibri"/>
              </a:rPr>
              <a:t>−</a:t>
            </a:r>
            <a:r>
              <a:rPr sz="1600">
                <a:solidFill>
                  <a:srgbClr val="000000"/>
                </a:solidFill>
                <a:latin typeface="Calibri"/>
                <a:cs typeface="Calibri"/>
              </a:rPr>
              <a:t>ഥ</a:t>
            </a:r>
          </a:p>
        </p:txBody>
      </p:sp>
      <p:sp>
        <p:nvSpPr>
          <p:cNvPr id="9" name="object 9"/>
          <p:cNvSpPr txBox="1"/>
          <p:nvPr/>
        </p:nvSpPr>
        <p:spPr>
          <a:xfrm>
            <a:off x="3013710" y="4220384"/>
            <a:ext cx="547323" cy="345949"/>
          </a:xfrm>
          <a:prstGeom prst="rect">
            <a:avLst/>
          </a:prstGeom>
        </p:spPr>
        <p:txBody>
          <a:bodyPr vert="horz" wrap="square" lIns="0" tIns="0" rIns="0" bIns="0" rtlCol="0">
            <a:spAutoFit/>
          </a:bodyPr>
          <a:lstStyle/>
          <a:p>
            <a:pPr marL="0" marR="0">
              <a:lnSpc>
                <a:spcPts val="2424"/>
              </a:lnSpc>
              <a:spcBef>
                <a:spcPct val="0"/>
              </a:spcBef>
              <a:spcAft>
                <a:spcPct val="0"/>
              </a:spcAft>
            </a:pPr>
            <a:r>
              <a:rPr sz="1950">
                <a:solidFill>
                  <a:srgbClr val="000000"/>
                </a:solidFill>
                <a:latin typeface="Calibri"/>
                <a:cs typeface="Calibri"/>
              </a:rPr>
              <a:t>ഥ</a:t>
            </a:r>
            <a:r>
              <a:rPr sz="1950" spc="812">
                <a:solidFill>
                  <a:srgbClr val="000000"/>
                </a:solidFill>
                <a:latin typeface="Times New Roman"/>
                <a:cs typeface="Times New Roman"/>
              </a:rPr>
              <a:t> </a:t>
            </a:r>
            <a:r>
              <a:rPr sz="2000">
                <a:solidFill>
                  <a:srgbClr val="000000"/>
                </a:solidFill>
                <a:latin typeface="Calibri"/>
                <a:cs typeface="Calibri"/>
              </a:rPr>
              <a:t>ഥ</a:t>
            </a:r>
          </a:p>
        </p:txBody>
      </p:sp>
      <p:sp>
        <p:nvSpPr>
          <p:cNvPr id="10" name="object 10"/>
          <p:cNvSpPr txBox="1"/>
          <p:nvPr/>
        </p:nvSpPr>
        <p:spPr>
          <a:xfrm>
            <a:off x="2509520" y="4314853"/>
            <a:ext cx="354806"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Calibri"/>
                <a:cs typeface="Calibri"/>
              </a:rPr>
              <a:t>=</a:t>
            </a:r>
          </a:p>
        </p:txBody>
      </p:sp>
      <p:sp>
        <p:nvSpPr>
          <p:cNvPr id="11" name="object 11"/>
          <p:cNvSpPr txBox="1"/>
          <p:nvPr/>
        </p:nvSpPr>
        <p:spPr>
          <a:xfrm>
            <a:off x="3964305" y="4317228"/>
            <a:ext cx="5837794"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Calibri"/>
                <a:cs typeface="Calibri"/>
              </a:rPr>
              <a:t>probability of i</a:t>
            </a:r>
          </a:p>
          <a:p>
            <a:pPr marL="2496820" marR="0">
              <a:lnSpc>
                <a:spcPts val="3662"/>
              </a:lnSpc>
              <a:spcBef>
                <a:spcPct val="0"/>
              </a:spcBef>
              <a:spcAft>
                <a:spcPct val="0"/>
              </a:spcAft>
            </a:pPr>
            <a:r>
              <a:rPr sz="3000">
                <a:solidFill>
                  <a:srgbClr val="000000"/>
                </a:solidFill>
                <a:latin typeface="Calibri"/>
                <a:cs typeface="Calibri"/>
              </a:rPr>
              <a:t>occurrences per unit</a:t>
            </a:r>
          </a:p>
        </p:txBody>
      </p:sp>
      <p:sp>
        <p:nvSpPr>
          <p:cNvPr id="12" name="object 12"/>
          <p:cNvSpPr txBox="1"/>
          <p:nvPr/>
        </p:nvSpPr>
        <p:spPr>
          <a:xfrm>
            <a:off x="1283335" y="4353264"/>
            <a:ext cx="747767" cy="562768"/>
          </a:xfrm>
          <a:prstGeom prst="rect">
            <a:avLst/>
          </a:prstGeom>
        </p:spPr>
        <p:txBody>
          <a:bodyPr vert="horz" wrap="square" lIns="0" tIns="0" rIns="0" bIns="0" rtlCol="0">
            <a:spAutoFit/>
          </a:bodyPr>
          <a:lstStyle/>
          <a:p>
            <a:pPr marL="343534" marR="0">
              <a:lnSpc>
                <a:spcPts val="3593"/>
              </a:lnSpc>
              <a:spcBef>
                <a:spcPct val="0"/>
              </a:spcBef>
              <a:spcAft>
                <a:spcPct val="0"/>
              </a:spcAft>
            </a:pPr>
            <a:r>
              <a:rPr sz="2950">
                <a:solidFill>
                  <a:srgbClr val="000000"/>
                </a:solidFill>
                <a:latin typeface="Calibri"/>
                <a:cs typeface="Calibri"/>
              </a:rPr>
              <a:t>ഥ</a:t>
            </a:r>
          </a:p>
          <a:p>
            <a:pPr marL="0" marR="0">
              <a:lnSpc>
                <a:spcPts val="650"/>
              </a:lnSpc>
              <a:spcBef>
                <a:spcPct val="0"/>
              </a:spcBef>
              <a:spcAft>
                <a:spcPct val="0"/>
              </a:spcAft>
            </a:pPr>
            <a:r>
              <a:rPr sz="3200">
                <a:solidFill>
                  <a:srgbClr val="000000"/>
                </a:solidFill>
                <a:latin typeface="Arial"/>
                <a:cs typeface="Arial"/>
              </a:rPr>
              <a:t>•</a:t>
            </a:r>
            <a:r>
              <a:rPr sz="3200" spc="1527">
                <a:solidFill>
                  <a:srgbClr val="000000"/>
                </a:solidFill>
                <a:latin typeface="Times New Roman"/>
                <a:cs typeface="Times New Roman"/>
              </a:rPr>
              <a:t> </a:t>
            </a:r>
            <a:r>
              <a:rPr sz="2400">
                <a:solidFill>
                  <a:srgbClr val="000000"/>
                </a:solidFill>
                <a:latin typeface="Calibri"/>
                <a:cs typeface="Calibri"/>
              </a:rPr>
              <a:t>≥</a:t>
            </a:r>
          </a:p>
        </p:txBody>
      </p:sp>
      <p:sp>
        <p:nvSpPr>
          <p:cNvPr id="13" name="object 13"/>
          <p:cNvSpPr txBox="1"/>
          <p:nvPr/>
        </p:nvSpPr>
        <p:spPr>
          <a:xfrm>
            <a:off x="3300730" y="4664500"/>
            <a:ext cx="338749" cy="356879"/>
          </a:xfrm>
          <a:prstGeom prst="rect">
            <a:avLst/>
          </a:prstGeom>
        </p:spPr>
        <p:txBody>
          <a:bodyPr vert="horz" wrap="square" lIns="0" tIns="0" rIns="0" bIns="0" rtlCol="0">
            <a:spAutoFit/>
          </a:bodyPr>
          <a:lstStyle/>
          <a:p>
            <a:pPr marL="0" marR="0">
              <a:lnSpc>
                <a:spcPts val="2510"/>
              </a:lnSpc>
              <a:spcBef>
                <a:spcPct val="0"/>
              </a:spcBef>
              <a:spcAft>
                <a:spcPct val="0"/>
              </a:spcAft>
            </a:pPr>
            <a:r>
              <a:rPr sz="2050" spc="-146">
                <a:solidFill>
                  <a:srgbClr val="000000"/>
                </a:solidFill>
                <a:latin typeface="Calibri"/>
                <a:cs typeface="Calibri"/>
              </a:rPr>
              <a:t>ഥ</a:t>
            </a:r>
            <a:r>
              <a:rPr sz="2050">
                <a:solidFill>
                  <a:srgbClr val="000000"/>
                </a:solidFill>
                <a:latin typeface="Calibri"/>
                <a:cs typeface="Calibri"/>
              </a:rPr>
              <a:t>!</a:t>
            </a:r>
          </a:p>
        </p:txBody>
      </p:sp>
      <p:sp>
        <p:nvSpPr>
          <p:cNvPr id="14" name="object 14"/>
          <p:cNvSpPr txBox="1"/>
          <p:nvPr/>
        </p:nvSpPr>
        <p:spPr>
          <a:xfrm>
            <a:off x="1283970" y="5853602"/>
            <a:ext cx="8816934"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Arial"/>
                <a:cs typeface="Arial"/>
              </a:rPr>
              <a:t>•</a:t>
            </a:r>
            <a:r>
              <a:rPr sz="3000" spc="900">
                <a:solidFill>
                  <a:srgbClr val="000000"/>
                </a:solidFill>
                <a:latin typeface="Times New Roman"/>
                <a:cs typeface="Times New Roman"/>
              </a:rPr>
              <a:t> </a:t>
            </a:r>
            <a:r>
              <a:rPr sz="3000">
                <a:solidFill>
                  <a:srgbClr val="000000"/>
                </a:solidFill>
                <a:latin typeface="Calibri"/>
                <a:cs typeface="Calibri"/>
              </a:rPr>
              <a:t>When the number of trials (n) goes </a:t>
            </a:r>
            <a:r>
              <a:rPr sz="3000" spc="-15">
                <a:solidFill>
                  <a:srgbClr val="000000"/>
                </a:solidFill>
                <a:latin typeface="Calibri"/>
                <a:cs typeface="Calibri"/>
              </a:rPr>
              <a:t>to</a:t>
            </a:r>
            <a:r>
              <a:rPr sz="3000" spc="-13">
                <a:solidFill>
                  <a:srgbClr val="000000"/>
                </a:solidFill>
                <a:latin typeface="Calibri"/>
                <a:cs typeface="Calibri"/>
              </a:rPr>
              <a:t> </a:t>
            </a:r>
            <a:r>
              <a:rPr sz="3000" spc="-35">
                <a:solidFill>
                  <a:srgbClr val="000000"/>
                </a:solidFill>
                <a:latin typeface="Calibri"/>
                <a:cs typeface="Calibri"/>
              </a:rPr>
              <a:t>infinity,</a:t>
            </a:r>
            <a:r>
              <a:rPr sz="3000" spc="-32">
                <a:solidFill>
                  <a:srgbClr val="000000"/>
                </a:solidFill>
                <a:latin typeface="Calibri"/>
                <a:cs typeface="Calibri"/>
              </a:rPr>
              <a:t> </a:t>
            </a:r>
            <a:r>
              <a:rPr sz="3000">
                <a:solidFill>
                  <a:srgbClr val="000000"/>
                </a:solidFill>
                <a:latin typeface="Calibri"/>
                <a:cs typeface="Calibri"/>
              </a:rPr>
              <a:t>and the</a:t>
            </a:r>
          </a:p>
        </p:txBody>
      </p:sp>
      <p:sp>
        <p:nvSpPr>
          <p:cNvPr id="15" name="object 1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17" name="תמונה 16" descr="תמונה שמכילה ציפור&#10;&#10;התיאור נוצר באופן אוטומטי">
            <a:extLst>
              <a:ext uri="{FF2B5EF4-FFF2-40B4-BE49-F238E27FC236}">
                <a16:creationId xmlns:a16="http://schemas.microsoft.com/office/drawing/2014/main" id="{87C7B493-841C-4163-85C8-BAAEC122C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1">
            <a:hlinkClick r:id="rId3"/>
          </p:cNvPr>
          <p:cNvSpPr/>
          <p:nvPr/>
        </p:nvSpPr>
        <p:spPr>
          <a:xfrm>
            <a:off x="2903850" y="1810525"/>
            <a:ext cx="6457949" cy="4514849"/>
          </a:xfrm>
          <a:prstGeom prst="rect">
            <a:avLst/>
          </a:prstGeom>
          <a:blipFill>
            <a:blip r:embed="rId4"/>
            <a:stretch>
              <a:fillRect/>
            </a:stretch>
          </a:blipFill>
        </p:spPr>
        <p:txBody>
          <a:bodyPr wrap="square" lIns="0" tIns="0" rIns="0" bIns="0" rtlCol="0">
            <a:spAutoFit/>
          </a:bodyPr>
          <a:lstStyle/>
          <a:p>
            <a:endParaRPr/>
          </a:p>
        </p:txBody>
      </p:sp>
      <p:sp>
        <p:nvSpPr>
          <p:cNvPr id="3" name="object 3"/>
          <p:cNvSpPr txBox="1"/>
          <p:nvPr/>
        </p:nvSpPr>
        <p:spPr>
          <a:xfrm>
            <a:off x="2853245" y="291662"/>
            <a:ext cx="6648682" cy="1303018"/>
          </a:xfrm>
          <a:prstGeom prst="rect">
            <a:avLst/>
          </a:prstGeom>
        </p:spPr>
        <p:txBody>
          <a:bodyPr vert="horz" wrap="square" lIns="0" tIns="0" rIns="0" bIns="0" rtlCol="0">
            <a:spAutoFit/>
          </a:bodyPr>
          <a:lstStyle/>
          <a:p>
            <a:pPr marL="864946" marR="0">
              <a:lnSpc>
                <a:spcPts val="5108"/>
              </a:lnSpc>
              <a:spcBef>
                <a:spcPct val="0"/>
              </a:spcBef>
              <a:spcAft>
                <a:spcPct val="0"/>
              </a:spcAft>
            </a:pPr>
            <a:r>
              <a:rPr sz="4400" spc="-39" dirty="0">
                <a:solidFill>
                  <a:srgbClr val="000000"/>
                </a:solidFill>
                <a:latin typeface="Trebuchet MS"/>
                <a:cs typeface="Trebuchet MS"/>
              </a:rPr>
              <a:t>Poisson</a:t>
            </a:r>
            <a:r>
              <a:rPr sz="4400" spc="-584" dirty="0">
                <a:solidFill>
                  <a:srgbClr val="000000"/>
                </a:solidFill>
                <a:latin typeface="Trebuchet MS"/>
                <a:cs typeface="Trebuchet MS"/>
              </a:rPr>
              <a:t> </a:t>
            </a:r>
            <a:r>
              <a:rPr sz="4400" spc="-32" dirty="0">
                <a:solidFill>
                  <a:srgbClr val="000000"/>
                </a:solidFill>
                <a:latin typeface="Trebuchet MS"/>
                <a:cs typeface="Trebuchet MS"/>
              </a:rPr>
              <a:t>Distribution</a:t>
            </a:r>
          </a:p>
          <a:p>
            <a:pPr marL="0" marR="0">
              <a:lnSpc>
                <a:spcPts val="4851"/>
              </a:lnSpc>
              <a:spcBef>
                <a:spcPct val="0"/>
              </a:spcBef>
              <a:spcAft>
                <a:spcPct val="0"/>
              </a:spcAft>
            </a:pPr>
            <a:r>
              <a:rPr sz="4400" spc="-18" dirty="0">
                <a:solidFill>
                  <a:srgbClr val="000000"/>
                </a:solidFill>
                <a:latin typeface="Trebuchet MS"/>
                <a:cs typeface="Trebuchet MS"/>
              </a:rPr>
              <a:t>with</a:t>
            </a:r>
            <a:r>
              <a:rPr sz="4400" spc="-632" dirty="0">
                <a:solidFill>
                  <a:srgbClr val="000000"/>
                </a:solidFill>
                <a:latin typeface="Trebuchet MS"/>
                <a:cs typeface="Trebuchet MS"/>
              </a:rPr>
              <a:t> </a:t>
            </a:r>
            <a:r>
              <a:rPr sz="4400" spc="-39" dirty="0">
                <a:solidFill>
                  <a:srgbClr val="000000"/>
                </a:solidFill>
                <a:latin typeface="Trebuchet MS"/>
                <a:cs typeface="Trebuchet MS"/>
              </a:rPr>
              <a:t>Poisson</a:t>
            </a:r>
            <a:r>
              <a:rPr sz="4400" spc="-654" dirty="0">
                <a:solidFill>
                  <a:srgbClr val="000000"/>
                </a:solidFill>
                <a:latin typeface="Trebuchet MS"/>
                <a:cs typeface="Trebuchet MS"/>
              </a:rPr>
              <a:t> </a:t>
            </a:r>
            <a:r>
              <a:rPr sz="4400" spc="-35" dirty="0">
                <a:solidFill>
                  <a:srgbClr val="000000"/>
                </a:solidFill>
                <a:latin typeface="Trebuchet MS"/>
                <a:cs typeface="Trebuchet MS"/>
              </a:rPr>
              <a:t>variable</a:t>
            </a:r>
            <a:r>
              <a:rPr lang="en-US" sz="4400" spc="-35" dirty="0">
                <a:solidFill>
                  <a:srgbClr val="000000"/>
                </a:solidFill>
                <a:latin typeface="Trebuchet MS"/>
                <a:cs typeface="Trebuchet MS"/>
              </a:rPr>
              <a:t> </a:t>
            </a:r>
            <a:r>
              <a:rPr sz="4400" spc="-30" dirty="0">
                <a:solidFill>
                  <a:srgbClr val="000000"/>
                </a:solidFill>
                <a:latin typeface="Trebuchet MS"/>
                <a:cs typeface="Trebuchet MS"/>
              </a:rPr>
              <a:t>λ</a:t>
            </a:r>
            <a:r>
              <a:rPr sz="4400" spc="-29" dirty="0">
                <a:solidFill>
                  <a:srgbClr val="000000"/>
                </a:solidFill>
                <a:latin typeface="Trebuchet MS"/>
                <a:cs typeface="Trebuchet MS"/>
              </a:rPr>
              <a:t>=2.8</a:t>
            </a:r>
          </a:p>
        </p:txBody>
      </p:sp>
      <p:sp>
        <p:nvSpPr>
          <p:cNvPr id="4" name="object 4"/>
          <p:cNvSpPr txBox="1"/>
          <p:nvPr/>
        </p:nvSpPr>
        <p:spPr>
          <a:xfrm>
            <a:off x="6684586" y="2486310"/>
            <a:ext cx="2085696" cy="762214"/>
          </a:xfrm>
          <a:prstGeom prst="rect">
            <a:avLst/>
          </a:prstGeom>
        </p:spPr>
        <p:txBody>
          <a:bodyPr vert="horz" wrap="square" lIns="0" tIns="0" rIns="0" bIns="0" rtlCol="0">
            <a:spAutoFit/>
          </a:bodyPr>
          <a:lstStyle/>
          <a:p>
            <a:pPr marL="0" marR="0">
              <a:lnSpc>
                <a:spcPts val="2929"/>
              </a:lnSpc>
              <a:spcBef>
                <a:spcPct val="0"/>
              </a:spcBef>
              <a:spcAft>
                <a:spcPct val="0"/>
              </a:spcAft>
            </a:pPr>
            <a:r>
              <a:rPr sz="2400" b="1">
                <a:solidFill>
                  <a:srgbClr val="000000"/>
                </a:solidFill>
                <a:latin typeface="Calibri"/>
                <a:cs typeface="Calibri"/>
              </a:rPr>
              <a:t>Mean: λ=2.8</a:t>
            </a:r>
          </a:p>
          <a:p>
            <a:pPr marL="0" marR="0">
              <a:lnSpc>
                <a:spcPts val="2772"/>
              </a:lnSpc>
              <a:spcBef>
                <a:spcPct val="0"/>
              </a:spcBef>
              <a:spcAft>
                <a:spcPct val="0"/>
              </a:spcAft>
            </a:pPr>
            <a:r>
              <a:rPr sz="2400" b="1" spc="-15">
                <a:solidFill>
                  <a:srgbClr val="000000"/>
                </a:solidFill>
                <a:latin typeface="Calibri"/>
                <a:cs typeface="Calibri"/>
              </a:rPr>
              <a:t>Variance:</a:t>
            </a:r>
            <a:r>
              <a:rPr sz="2400" b="1" spc="-14">
                <a:solidFill>
                  <a:srgbClr val="000000"/>
                </a:solidFill>
                <a:latin typeface="Calibri"/>
                <a:cs typeface="Calibri"/>
              </a:rPr>
              <a:t> </a:t>
            </a:r>
            <a:r>
              <a:rPr sz="2400" b="1">
                <a:solidFill>
                  <a:srgbClr val="000000"/>
                </a:solidFill>
                <a:latin typeface="Calibri"/>
                <a:cs typeface="Calibri"/>
              </a:rPr>
              <a:t>λ=2.8</a:t>
            </a:r>
          </a:p>
        </p:txBody>
      </p:sp>
      <p:sp>
        <p:nvSpPr>
          <p:cNvPr id="5" name="object 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
        <p:nvSpPr>
          <p:cNvPr id="2" name="פרצוף מחייך 1">
            <a:hlinkClick r:id="rId3"/>
            <a:extLst>
              <a:ext uri="{FF2B5EF4-FFF2-40B4-BE49-F238E27FC236}">
                <a16:creationId xmlns:a16="http://schemas.microsoft.com/office/drawing/2014/main" id="{D66E1051-A506-413F-9FAD-71A0AB294454}"/>
              </a:ext>
            </a:extLst>
          </p:cNvPr>
          <p:cNvSpPr/>
          <p:nvPr/>
        </p:nvSpPr>
        <p:spPr>
          <a:xfrm>
            <a:off x="10288392" y="1810525"/>
            <a:ext cx="864096" cy="792088"/>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59205" y="454730"/>
            <a:ext cx="3884505"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50">
                <a:solidFill>
                  <a:srgbClr val="000000"/>
                </a:solidFill>
                <a:latin typeface="Trebuchet MS"/>
                <a:cs typeface="Trebuchet MS"/>
              </a:rPr>
              <a:t>Course</a:t>
            </a:r>
            <a:r>
              <a:rPr sz="4400" spc="-477">
                <a:solidFill>
                  <a:srgbClr val="000000"/>
                </a:solidFill>
                <a:latin typeface="Trebuchet MS"/>
                <a:cs typeface="Trebuchet MS"/>
              </a:rPr>
              <a:t> </a:t>
            </a:r>
            <a:r>
              <a:rPr sz="4400" spc="-40">
                <a:solidFill>
                  <a:srgbClr val="000000"/>
                </a:solidFill>
                <a:latin typeface="Trebuchet MS"/>
                <a:cs typeface="Trebuchet MS"/>
              </a:rPr>
              <a:t>Syllabus</a:t>
            </a:r>
          </a:p>
        </p:txBody>
      </p:sp>
      <p:sp>
        <p:nvSpPr>
          <p:cNvPr id="3" name="object 3"/>
          <p:cNvSpPr txBox="1"/>
          <p:nvPr/>
        </p:nvSpPr>
        <p:spPr>
          <a:xfrm>
            <a:off x="1024255" y="1544445"/>
            <a:ext cx="8980693" cy="4743192"/>
          </a:xfrm>
          <a:prstGeom prst="rect">
            <a:avLst/>
          </a:prstGeom>
        </p:spPr>
        <p:txBody>
          <a:bodyPr vert="horz" wrap="square" lIns="0" tIns="0" rIns="0" bIns="0" rtlCol="0">
            <a:spAutoFit/>
          </a:bodyPr>
          <a:lstStyle/>
          <a:p>
            <a:pPr marL="0" marR="0">
              <a:lnSpc>
                <a:spcPts val="3417"/>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spc="-15">
                <a:solidFill>
                  <a:srgbClr val="000000"/>
                </a:solidFill>
                <a:latin typeface="Calibri"/>
                <a:cs typeface="Calibri"/>
              </a:rPr>
              <a:t>Statistical</a:t>
            </a:r>
            <a:r>
              <a:rPr sz="2800" spc="11">
                <a:solidFill>
                  <a:srgbClr val="000000"/>
                </a:solidFill>
                <a:latin typeface="Calibri"/>
                <a:cs typeface="Calibri"/>
              </a:rPr>
              <a:t> </a:t>
            </a:r>
            <a:r>
              <a:rPr sz="2800">
                <a:solidFill>
                  <a:srgbClr val="000000"/>
                </a:solidFill>
                <a:latin typeface="Calibri"/>
                <a:cs typeface="Calibri"/>
              </a:rPr>
              <a:t>distributions</a:t>
            </a:r>
          </a:p>
          <a:p>
            <a:pPr marL="0" marR="0">
              <a:lnSpc>
                <a:spcPts val="3366"/>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Hypothesis</a:t>
            </a:r>
            <a:r>
              <a:rPr sz="2800" spc="39">
                <a:solidFill>
                  <a:srgbClr val="000000"/>
                </a:solidFill>
                <a:latin typeface="Calibri"/>
                <a:cs typeface="Calibri"/>
              </a:rPr>
              <a:t> </a:t>
            </a:r>
            <a:r>
              <a:rPr sz="2800">
                <a:solidFill>
                  <a:srgbClr val="000000"/>
                </a:solidFill>
                <a:latin typeface="Calibri"/>
                <a:cs typeface="Calibri"/>
              </a:rPr>
              <a:t>testing</a:t>
            </a:r>
          </a:p>
          <a:p>
            <a:pPr marL="0" marR="0">
              <a:lnSpc>
                <a:spcPts val="3359"/>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Chisquare </a:t>
            </a:r>
            <a:r>
              <a:rPr sz="2800" spc="-20">
                <a:solidFill>
                  <a:srgbClr val="000000"/>
                </a:solidFill>
                <a:latin typeface="Calibri"/>
                <a:cs typeface="Calibri"/>
              </a:rPr>
              <a:t>test</a:t>
            </a:r>
            <a:r>
              <a:rPr sz="2800" spc="-19">
                <a:solidFill>
                  <a:srgbClr val="000000"/>
                </a:solidFill>
                <a:latin typeface="Calibri"/>
                <a:cs typeface="Calibri"/>
              </a:rPr>
              <a:t> </a:t>
            </a:r>
            <a:r>
              <a:rPr sz="2800" spc="-25">
                <a:solidFill>
                  <a:srgbClr val="000000"/>
                </a:solidFill>
                <a:latin typeface="Calibri"/>
                <a:cs typeface="Calibri"/>
              </a:rPr>
              <a:t>for </a:t>
            </a:r>
            <a:r>
              <a:rPr sz="2800">
                <a:solidFill>
                  <a:srgbClr val="000000"/>
                </a:solidFill>
                <a:latin typeface="Calibri"/>
                <a:cs typeface="Calibri"/>
              </a:rPr>
              <a:t>goodness of</a:t>
            </a:r>
            <a:r>
              <a:rPr sz="2800" spc="67">
                <a:solidFill>
                  <a:srgbClr val="000000"/>
                </a:solidFill>
                <a:latin typeface="Calibri"/>
                <a:cs typeface="Calibri"/>
              </a:rPr>
              <a:t> </a:t>
            </a:r>
            <a:r>
              <a:rPr sz="2800">
                <a:solidFill>
                  <a:srgbClr val="000000"/>
                </a:solidFill>
                <a:latin typeface="Calibri"/>
                <a:cs typeface="Calibri"/>
              </a:rPr>
              <a:t>fit</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Extreme value distribution and its </a:t>
            </a:r>
            <a:r>
              <a:rPr sz="2800" spc="-15">
                <a:solidFill>
                  <a:srgbClr val="000000"/>
                </a:solidFill>
                <a:latin typeface="Calibri"/>
                <a:cs typeface="Calibri"/>
              </a:rPr>
              <a:t>role</a:t>
            </a:r>
            <a:r>
              <a:rPr sz="2800" spc="-14">
                <a:solidFill>
                  <a:srgbClr val="000000"/>
                </a:solidFill>
                <a:latin typeface="Calibri"/>
                <a:cs typeface="Calibri"/>
              </a:rPr>
              <a:t> </a:t>
            </a:r>
            <a:r>
              <a:rPr sz="2800">
                <a:solidFill>
                  <a:srgbClr val="000000"/>
                </a:solidFill>
                <a:latin typeface="Calibri"/>
                <a:cs typeface="Calibri"/>
              </a:rPr>
              <a:t>in sequence</a:t>
            </a:r>
            <a:r>
              <a:rPr sz="2800" spc="77">
                <a:solidFill>
                  <a:srgbClr val="000000"/>
                </a:solidFill>
                <a:latin typeface="Calibri"/>
                <a:cs typeface="Calibri"/>
              </a:rPr>
              <a:t> </a:t>
            </a:r>
            <a:r>
              <a:rPr sz="2800">
                <a:solidFill>
                  <a:srgbClr val="000000"/>
                </a:solidFill>
                <a:latin typeface="Calibri"/>
                <a:cs typeface="Calibri"/>
              </a:rPr>
              <a:t>analysis</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Multiple hypothesis</a:t>
            </a:r>
            <a:r>
              <a:rPr sz="2800" spc="75">
                <a:solidFill>
                  <a:srgbClr val="000000"/>
                </a:solidFill>
                <a:latin typeface="Calibri"/>
                <a:cs typeface="Calibri"/>
              </a:rPr>
              <a:t> </a:t>
            </a:r>
            <a:r>
              <a:rPr sz="2800">
                <a:solidFill>
                  <a:srgbClr val="000000"/>
                </a:solidFill>
                <a:latin typeface="Calibri"/>
                <a:cs typeface="Calibri"/>
              </a:rPr>
              <a:t>testing</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Analysis of contingency</a:t>
            </a:r>
            <a:r>
              <a:rPr sz="2800" spc="57">
                <a:solidFill>
                  <a:srgbClr val="000000"/>
                </a:solidFill>
                <a:latin typeface="Calibri"/>
                <a:cs typeface="Calibri"/>
              </a:rPr>
              <a:t> </a:t>
            </a:r>
            <a:r>
              <a:rPr sz="2800">
                <a:solidFill>
                  <a:srgbClr val="000000"/>
                </a:solidFill>
                <a:latin typeface="Calibri"/>
                <a:cs typeface="Calibri"/>
              </a:rPr>
              <a:t>tables</a:t>
            </a:r>
          </a:p>
          <a:p>
            <a:pPr marL="0" marR="0">
              <a:lnSpc>
                <a:spcPts val="3359"/>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spc="-20">
                <a:solidFill>
                  <a:srgbClr val="000000"/>
                </a:solidFill>
                <a:latin typeface="Calibri"/>
                <a:cs typeface="Calibri"/>
              </a:rPr>
              <a:t>Two-sample</a:t>
            </a:r>
            <a:r>
              <a:rPr sz="2800" spc="15">
                <a:solidFill>
                  <a:srgbClr val="000000"/>
                </a:solidFill>
                <a:latin typeface="Calibri"/>
                <a:cs typeface="Calibri"/>
              </a:rPr>
              <a:t> </a:t>
            </a:r>
            <a:r>
              <a:rPr sz="2800" spc="-15">
                <a:solidFill>
                  <a:srgbClr val="000000"/>
                </a:solidFill>
                <a:latin typeface="Calibri"/>
                <a:cs typeface="Calibri"/>
              </a:rPr>
              <a:t>t-test</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Analysis of</a:t>
            </a:r>
            <a:r>
              <a:rPr sz="2800" spc="23">
                <a:solidFill>
                  <a:srgbClr val="000000"/>
                </a:solidFill>
                <a:latin typeface="Calibri"/>
                <a:cs typeface="Calibri"/>
              </a:rPr>
              <a:t> </a:t>
            </a:r>
            <a:r>
              <a:rPr sz="2800">
                <a:solidFill>
                  <a:srgbClr val="000000"/>
                </a:solidFill>
                <a:latin typeface="Calibri"/>
                <a:cs typeface="Calibri"/>
              </a:rPr>
              <a:t>variance</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Non-parametric</a:t>
            </a:r>
            <a:r>
              <a:rPr sz="2800" spc="34">
                <a:solidFill>
                  <a:srgbClr val="000000"/>
                </a:solidFill>
                <a:latin typeface="Calibri"/>
                <a:cs typeface="Calibri"/>
              </a:rPr>
              <a:t> </a:t>
            </a:r>
            <a:r>
              <a:rPr sz="2800" spc="-15">
                <a:solidFill>
                  <a:srgbClr val="000000"/>
                </a:solidFill>
                <a:latin typeface="Calibri"/>
                <a:cs typeface="Calibri"/>
              </a:rPr>
              <a:t>tests</a:t>
            </a:r>
          </a:p>
          <a:p>
            <a:pPr marL="0" marR="0">
              <a:lnSpc>
                <a:spcPts val="3360"/>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Correlation</a:t>
            </a:r>
            <a:r>
              <a:rPr sz="2800" spc="10">
                <a:solidFill>
                  <a:srgbClr val="000000"/>
                </a:solidFill>
                <a:latin typeface="Calibri"/>
                <a:cs typeface="Calibri"/>
              </a:rPr>
              <a:t> </a:t>
            </a:r>
            <a:r>
              <a:rPr sz="2800" spc="-15">
                <a:solidFill>
                  <a:srgbClr val="000000"/>
                </a:solidFill>
                <a:latin typeface="Calibri"/>
                <a:cs typeface="Calibri"/>
              </a:rPr>
              <a:t>tests</a:t>
            </a:r>
          </a:p>
          <a:p>
            <a:pPr marL="0" marR="0">
              <a:lnSpc>
                <a:spcPts val="3383"/>
              </a:lnSpc>
              <a:spcBef>
                <a:spcPct val="0"/>
              </a:spcBef>
              <a:spcAft>
                <a:spcPct val="0"/>
              </a:spcAft>
            </a:pPr>
            <a:r>
              <a:rPr sz="2800">
                <a:solidFill>
                  <a:srgbClr val="000000"/>
                </a:solidFill>
                <a:latin typeface="Arial"/>
                <a:cs typeface="Arial"/>
              </a:rPr>
              <a:t>•</a:t>
            </a:r>
            <a:r>
              <a:rPr sz="2800" spc="575">
                <a:solidFill>
                  <a:srgbClr val="000000"/>
                </a:solidFill>
                <a:latin typeface="Times New Roman"/>
                <a:cs typeface="Times New Roman"/>
              </a:rPr>
              <a:t> </a:t>
            </a:r>
            <a:r>
              <a:rPr sz="2800">
                <a:solidFill>
                  <a:srgbClr val="000000"/>
                </a:solidFill>
                <a:latin typeface="Calibri"/>
                <a:cs typeface="Calibri"/>
              </a:rPr>
              <a:t>Linear regression</a:t>
            </a:r>
          </a:p>
        </p:txBody>
      </p:sp>
      <p:sp>
        <p:nvSpPr>
          <p:cNvPr id="4" name="object 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object 1"/>
          <p:cNvSpPr/>
          <p:nvPr/>
        </p:nvSpPr>
        <p:spPr>
          <a:xfrm>
            <a:off x="4728213" y="5049786"/>
            <a:ext cx="897254" cy="490219"/>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2378709" y="2498898"/>
            <a:ext cx="1160145" cy="492125"/>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3649339" y="5531124"/>
            <a:ext cx="577215" cy="287020"/>
          </a:xfrm>
          <a:prstGeom prst="rect">
            <a:avLst/>
          </a:prstGeom>
          <a:blipFill>
            <a:blip r:embed="rId5"/>
            <a:stretch>
              <a:fillRect/>
            </a:stretch>
          </a:blipFill>
        </p:spPr>
        <p:txBody>
          <a:bodyPr wrap="square" lIns="0" tIns="0" rIns="0" bIns="0" rtlCol="0">
            <a:spAutoFit/>
          </a:bodyPr>
          <a:lstStyle/>
          <a:p>
            <a:endParaRPr/>
          </a:p>
        </p:txBody>
      </p:sp>
      <p:sp>
        <p:nvSpPr>
          <p:cNvPr id="4" name="object 4"/>
          <p:cNvSpPr/>
          <p:nvPr/>
        </p:nvSpPr>
        <p:spPr>
          <a:xfrm>
            <a:off x="3456940" y="5459996"/>
            <a:ext cx="769620" cy="26034"/>
          </a:xfrm>
          <a:prstGeom prst="rect">
            <a:avLst/>
          </a:prstGeom>
          <a:blipFill>
            <a:blip r:embed="rId6"/>
            <a:stretch>
              <a:fillRect/>
            </a:stretch>
          </a:blipFill>
        </p:spPr>
        <p:txBody>
          <a:bodyPr wrap="square" lIns="0" tIns="0" rIns="0" bIns="0" rtlCol="0">
            <a:spAutoFit/>
          </a:bodyPr>
          <a:lstStyle/>
          <a:p>
            <a:endParaRPr/>
          </a:p>
        </p:txBody>
      </p:sp>
      <p:sp>
        <p:nvSpPr>
          <p:cNvPr id="5" name="object 5"/>
          <p:cNvSpPr/>
          <p:nvPr/>
        </p:nvSpPr>
        <p:spPr>
          <a:xfrm>
            <a:off x="1548098" y="5283467"/>
            <a:ext cx="1262380" cy="377190"/>
          </a:xfrm>
          <a:prstGeom prst="rect">
            <a:avLst/>
          </a:prstGeom>
          <a:blipFill>
            <a:blip r:embed="rId7"/>
            <a:stretch>
              <a:fillRect/>
            </a:stretch>
          </a:blipFill>
        </p:spPr>
        <p:txBody>
          <a:bodyPr wrap="square" lIns="0" tIns="0" rIns="0" bIns="0" rtlCol="0">
            <a:spAutoFit/>
          </a:bodyPr>
          <a:lstStyle/>
          <a:p>
            <a:endParaRPr/>
          </a:p>
        </p:txBody>
      </p:sp>
      <p:sp>
        <p:nvSpPr>
          <p:cNvPr id="7" name="object 7"/>
          <p:cNvSpPr txBox="1"/>
          <p:nvPr/>
        </p:nvSpPr>
        <p:spPr>
          <a:xfrm>
            <a:off x="3814495" y="94050"/>
            <a:ext cx="4725987" cy="686941"/>
          </a:xfrm>
          <a:prstGeom prst="rect">
            <a:avLst/>
          </a:prstGeom>
        </p:spPr>
        <p:txBody>
          <a:bodyPr vert="horz" wrap="square" lIns="0" tIns="0" rIns="0" bIns="0" rtlCol="0">
            <a:spAutoFit/>
          </a:bodyPr>
          <a:lstStyle/>
          <a:p>
            <a:pPr marL="0" marR="0">
              <a:lnSpc>
                <a:spcPts val="5108"/>
              </a:lnSpc>
              <a:spcBef>
                <a:spcPct val="0"/>
              </a:spcBef>
              <a:spcAft>
                <a:spcPct val="0"/>
              </a:spcAft>
            </a:pPr>
            <a:r>
              <a:rPr sz="4000" spc="-29">
                <a:solidFill>
                  <a:srgbClr val="000000"/>
                </a:solidFill>
                <a:latin typeface="Trebuchet MS"/>
                <a:cs typeface="Trebuchet MS"/>
              </a:rPr>
              <a:t>Normal</a:t>
            </a:r>
            <a:r>
              <a:rPr sz="4400" spc="-40">
                <a:solidFill>
                  <a:srgbClr val="000000"/>
                </a:solidFill>
                <a:latin typeface="Trebuchet MS"/>
                <a:cs typeface="Trebuchet MS"/>
              </a:rPr>
              <a:t>Distribution</a:t>
            </a:r>
          </a:p>
        </p:txBody>
      </p:sp>
      <p:sp>
        <p:nvSpPr>
          <p:cNvPr id="8" name="object 8"/>
          <p:cNvSpPr txBox="1"/>
          <p:nvPr/>
        </p:nvSpPr>
        <p:spPr>
          <a:xfrm>
            <a:off x="1283335" y="977027"/>
            <a:ext cx="8717687"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Arial"/>
                <a:cs typeface="Arial"/>
              </a:rPr>
              <a:t>•</a:t>
            </a:r>
            <a:r>
              <a:rPr sz="3200" spc="784">
                <a:solidFill>
                  <a:srgbClr val="000000"/>
                </a:solidFill>
                <a:latin typeface="Times New Roman"/>
                <a:cs typeface="Times New Roman"/>
              </a:rPr>
              <a:t> </a:t>
            </a:r>
            <a:r>
              <a:rPr sz="3200" spc="-14">
                <a:solidFill>
                  <a:srgbClr val="000000"/>
                </a:solidFill>
                <a:latin typeface="Calibri"/>
                <a:cs typeface="Calibri"/>
              </a:rPr>
              <a:t>Most</a:t>
            </a:r>
            <a:r>
              <a:rPr sz="3200" spc="-18">
                <a:solidFill>
                  <a:srgbClr val="000000"/>
                </a:solidFill>
                <a:latin typeface="Calibri"/>
                <a:cs typeface="Calibri"/>
              </a:rPr>
              <a:t> </a:t>
            </a:r>
            <a:r>
              <a:rPr sz="3200">
                <a:solidFill>
                  <a:srgbClr val="000000"/>
                </a:solidFill>
                <a:latin typeface="Calibri"/>
                <a:cs typeface="Calibri"/>
              </a:rPr>
              <a:t>common distribution </a:t>
            </a:r>
            <a:r>
              <a:rPr sz="3200" spc="-30">
                <a:solidFill>
                  <a:srgbClr val="000000"/>
                </a:solidFill>
                <a:latin typeface="Calibri"/>
                <a:cs typeface="Calibri"/>
              </a:rPr>
              <a:t>for </a:t>
            </a:r>
            <a:r>
              <a:rPr sz="3200">
                <a:solidFill>
                  <a:srgbClr val="000000"/>
                </a:solidFill>
                <a:latin typeface="Calibri"/>
                <a:cs typeface="Calibri"/>
              </a:rPr>
              <a:t>the probability of</a:t>
            </a:r>
            <a:r>
              <a:rPr sz="3200" spc="51">
                <a:solidFill>
                  <a:srgbClr val="000000"/>
                </a:solidFill>
                <a:latin typeface="Calibri"/>
                <a:cs typeface="Calibri"/>
              </a:rPr>
              <a:t> </a:t>
            </a:r>
            <a:r>
              <a:rPr sz="3200">
                <a:solidFill>
                  <a:srgbClr val="000000"/>
                </a:solidFill>
                <a:latin typeface="Calibri"/>
                <a:cs typeface="Calibri"/>
              </a:rPr>
              <a:t>a</a:t>
            </a:r>
          </a:p>
        </p:txBody>
      </p:sp>
      <p:sp>
        <p:nvSpPr>
          <p:cNvPr id="9" name="object 9"/>
          <p:cNvSpPr txBox="1"/>
          <p:nvPr/>
        </p:nvSpPr>
        <p:spPr>
          <a:xfrm>
            <a:off x="1626869" y="1469152"/>
            <a:ext cx="5860051"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b="1">
                <a:solidFill>
                  <a:srgbClr val="000000"/>
                </a:solidFill>
                <a:latin typeface="Calibri"/>
                <a:cs typeface="Calibri"/>
              </a:rPr>
              <a:t>continuous, real, random variable</a:t>
            </a:r>
          </a:p>
        </p:txBody>
      </p:sp>
      <p:sp>
        <p:nvSpPr>
          <p:cNvPr id="10" name="object 10"/>
          <p:cNvSpPr txBox="1"/>
          <p:nvPr/>
        </p:nvSpPr>
        <p:spPr>
          <a:xfrm>
            <a:off x="1283970" y="2446079"/>
            <a:ext cx="1979333" cy="596205"/>
          </a:xfrm>
          <a:prstGeom prst="rect">
            <a:avLst/>
          </a:prstGeom>
        </p:spPr>
        <p:txBody>
          <a:bodyPr vert="horz" wrap="square" lIns="0" tIns="0" rIns="0" bIns="0" rtlCol="0">
            <a:spAutoFit/>
          </a:bodyPr>
          <a:lstStyle/>
          <a:p>
            <a:pPr marL="0" marR="0">
              <a:lnSpc>
                <a:spcPts val="4394"/>
              </a:lnSpc>
              <a:spcBef>
                <a:spcPct val="0"/>
              </a:spcBef>
              <a:spcAft>
                <a:spcPct val="0"/>
              </a:spcAft>
            </a:pPr>
            <a:r>
              <a:rPr sz="3200">
                <a:solidFill>
                  <a:srgbClr val="000000"/>
                </a:solidFill>
                <a:latin typeface="Calibri"/>
                <a:cs typeface="Calibri"/>
              </a:rPr>
              <a:t>ഥ</a:t>
            </a:r>
            <a:r>
              <a:rPr sz="3200" spc="-77">
                <a:solidFill>
                  <a:srgbClr val="000000"/>
                </a:solidFill>
                <a:latin typeface="Times New Roman"/>
                <a:cs typeface="Times New Roman"/>
              </a:rPr>
              <a:t> </a:t>
            </a:r>
            <a:r>
              <a:rPr sz="3600">
                <a:solidFill>
                  <a:srgbClr val="000000"/>
                </a:solidFill>
                <a:latin typeface="Calibri"/>
                <a:cs typeface="Calibri"/>
              </a:rPr>
              <a:t>~</a:t>
            </a:r>
            <a:r>
              <a:rPr sz="3600" spc="-120">
                <a:solidFill>
                  <a:srgbClr val="000000"/>
                </a:solidFill>
                <a:latin typeface="Calibri"/>
                <a:cs typeface="Calibri"/>
              </a:rPr>
              <a:t> </a:t>
            </a:r>
            <a:r>
              <a:rPr sz="3200">
                <a:solidFill>
                  <a:srgbClr val="000000"/>
                </a:solidFill>
                <a:latin typeface="Calibri"/>
                <a:cs typeface="Calibri"/>
              </a:rPr>
              <a:t>ഥ</a:t>
            </a:r>
            <a:r>
              <a:rPr sz="3200" spc="2526">
                <a:solidFill>
                  <a:srgbClr val="000000"/>
                </a:solidFill>
                <a:latin typeface="Times New Roman"/>
                <a:cs typeface="Times New Roman"/>
              </a:rPr>
              <a:t> </a:t>
            </a:r>
            <a:r>
              <a:rPr sz="2950" spc="-116">
                <a:solidFill>
                  <a:srgbClr val="000000"/>
                </a:solidFill>
                <a:latin typeface="Calibri"/>
                <a:cs typeface="Calibri"/>
              </a:rPr>
              <a:t>ഥ</a:t>
            </a:r>
            <a:r>
              <a:rPr sz="2950" spc="207">
                <a:solidFill>
                  <a:srgbClr val="000000"/>
                </a:solidFill>
                <a:latin typeface="Calibri"/>
                <a:cs typeface="Calibri"/>
              </a:rPr>
              <a:t>,</a:t>
            </a:r>
            <a:r>
              <a:rPr sz="2950" spc="-116">
                <a:solidFill>
                  <a:srgbClr val="000000"/>
                </a:solidFill>
                <a:latin typeface="Calibri"/>
                <a:cs typeface="Calibri"/>
              </a:rPr>
              <a:t>ഥ</a:t>
            </a:r>
            <a:r>
              <a:rPr sz="2900" baseline="31021">
                <a:solidFill>
                  <a:srgbClr val="000000"/>
                </a:solidFill>
                <a:latin typeface="Calibri"/>
                <a:cs typeface="Calibri"/>
              </a:rPr>
              <a:t>ഥ</a:t>
            </a:r>
          </a:p>
        </p:txBody>
      </p:sp>
      <p:sp>
        <p:nvSpPr>
          <p:cNvPr id="11" name="object 11"/>
          <p:cNvSpPr txBox="1"/>
          <p:nvPr/>
        </p:nvSpPr>
        <p:spPr>
          <a:xfrm>
            <a:off x="1283970" y="3268665"/>
            <a:ext cx="4151059"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Calibri"/>
                <a:cs typeface="Calibri"/>
              </a:rPr>
              <a:t>ഥ</a:t>
            </a:r>
            <a:r>
              <a:rPr sz="3200" spc="1197">
                <a:solidFill>
                  <a:srgbClr val="000000"/>
                </a:solidFill>
                <a:latin typeface="Times New Roman"/>
                <a:cs typeface="Times New Roman"/>
              </a:rPr>
              <a:t> </a:t>
            </a:r>
            <a:r>
              <a:rPr sz="3200">
                <a:solidFill>
                  <a:srgbClr val="000000"/>
                </a:solidFill>
                <a:latin typeface="Calibri"/>
                <a:cs typeface="Calibri"/>
              </a:rPr>
              <a:t>≡</a:t>
            </a:r>
            <a:r>
              <a:rPr sz="3200" spc="-77">
                <a:solidFill>
                  <a:srgbClr val="000000"/>
                </a:solidFill>
                <a:latin typeface="Times New Roman"/>
                <a:cs typeface="Times New Roman"/>
              </a:rPr>
              <a:t> </a:t>
            </a:r>
            <a:r>
              <a:rPr sz="3200">
                <a:solidFill>
                  <a:srgbClr val="000000"/>
                </a:solidFill>
                <a:latin typeface="Calibri"/>
                <a:cs typeface="Calibri"/>
              </a:rPr>
              <a:t>Mean (and</a:t>
            </a:r>
            <a:r>
              <a:rPr sz="3200" spc="-56">
                <a:solidFill>
                  <a:srgbClr val="000000"/>
                </a:solidFill>
                <a:latin typeface="Calibri"/>
                <a:cs typeface="Calibri"/>
              </a:rPr>
              <a:t> </a:t>
            </a:r>
            <a:r>
              <a:rPr sz="3200">
                <a:solidFill>
                  <a:srgbClr val="000000"/>
                </a:solidFill>
                <a:latin typeface="Calibri"/>
                <a:cs typeface="Calibri"/>
              </a:rPr>
              <a:t>median)</a:t>
            </a:r>
          </a:p>
        </p:txBody>
      </p:sp>
      <p:sp>
        <p:nvSpPr>
          <p:cNvPr id="12" name="object 12"/>
          <p:cNvSpPr txBox="1"/>
          <p:nvPr/>
        </p:nvSpPr>
        <p:spPr>
          <a:xfrm>
            <a:off x="1283970" y="4231745"/>
            <a:ext cx="4011733"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Calibri"/>
                <a:cs typeface="Calibri"/>
              </a:rPr>
              <a:t>ഥ</a:t>
            </a:r>
            <a:r>
              <a:rPr sz="3200" spc="1178">
                <a:solidFill>
                  <a:srgbClr val="000000"/>
                </a:solidFill>
                <a:latin typeface="Times New Roman"/>
                <a:cs typeface="Times New Roman"/>
              </a:rPr>
              <a:t> </a:t>
            </a:r>
            <a:r>
              <a:rPr sz="3200">
                <a:solidFill>
                  <a:srgbClr val="000000"/>
                </a:solidFill>
                <a:latin typeface="Calibri"/>
                <a:cs typeface="Calibri"/>
              </a:rPr>
              <a:t>≡</a:t>
            </a:r>
            <a:r>
              <a:rPr sz="3200" spc="-77">
                <a:solidFill>
                  <a:srgbClr val="000000"/>
                </a:solidFill>
                <a:latin typeface="Times New Roman"/>
                <a:cs typeface="Times New Roman"/>
              </a:rPr>
              <a:t> </a:t>
            </a:r>
            <a:r>
              <a:rPr sz="3200" spc="-15">
                <a:solidFill>
                  <a:srgbClr val="000000"/>
                </a:solidFill>
                <a:latin typeface="Calibri"/>
                <a:cs typeface="Calibri"/>
              </a:rPr>
              <a:t>Standard</a:t>
            </a:r>
            <a:r>
              <a:rPr sz="3200" spc="-60">
                <a:solidFill>
                  <a:srgbClr val="000000"/>
                </a:solidFill>
                <a:latin typeface="Calibri"/>
                <a:cs typeface="Calibri"/>
              </a:rPr>
              <a:t> </a:t>
            </a:r>
            <a:r>
              <a:rPr sz="3200">
                <a:solidFill>
                  <a:srgbClr val="000000"/>
                </a:solidFill>
                <a:latin typeface="Calibri"/>
                <a:cs typeface="Calibri"/>
              </a:rPr>
              <a:t>deviation</a:t>
            </a:r>
          </a:p>
        </p:txBody>
      </p:sp>
      <p:sp>
        <p:nvSpPr>
          <p:cNvPr id="13" name="object 13"/>
          <p:cNvSpPr txBox="1"/>
          <p:nvPr/>
        </p:nvSpPr>
        <p:spPr>
          <a:xfrm>
            <a:off x="5646453" y="4921272"/>
            <a:ext cx="244124" cy="295836"/>
          </a:xfrm>
          <a:prstGeom prst="rect">
            <a:avLst/>
          </a:prstGeom>
        </p:spPr>
        <p:txBody>
          <a:bodyPr vert="horz" wrap="square" lIns="0" tIns="0" rIns="0" bIns="0" rtlCol="0">
            <a:spAutoFit/>
          </a:bodyPr>
          <a:lstStyle/>
          <a:p>
            <a:pPr marL="0" marR="0">
              <a:lnSpc>
                <a:spcPts val="2029"/>
              </a:lnSpc>
              <a:spcBef>
                <a:spcPct val="0"/>
              </a:spcBef>
              <a:spcAft>
                <a:spcPct val="0"/>
              </a:spcAft>
            </a:pPr>
            <a:r>
              <a:rPr sz="1650">
                <a:solidFill>
                  <a:srgbClr val="000000"/>
                </a:solidFill>
                <a:latin typeface="Calibri"/>
                <a:cs typeface="Calibri"/>
              </a:rPr>
              <a:t>ഥ</a:t>
            </a:r>
          </a:p>
        </p:txBody>
      </p:sp>
      <p:sp>
        <p:nvSpPr>
          <p:cNvPr id="14" name="object 14"/>
          <p:cNvSpPr txBox="1"/>
          <p:nvPr/>
        </p:nvSpPr>
        <p:spPr>
          <a:xfrm>
            <a:off x="3750309" y="4970699"/>
            <a:ext cx="280975" cy="375094"/>
          </a:xfrm>
          <a:prstGeom prst="rect">
            <a:avLst/>
          </a:prstGeom>
        </p:spPr>
        <p:txBody>
          <a:bodyPr vert="horz" wrap="square" lIns="0" tIns="0" rIns="0" bIns="0" rtlCol="0">
            <a:spAutoFit/>
          </a:bodyPr>
          <a:lstStyle/>
          <a:p>
            <a:pPr marL="0" marR="0">
              <a:lnSpc>
                <a:spcPts val="2653"/>
              </a:lnSpc>
              <a:spcBef>
                <a:spcPct val="0"/>
              </a:spcBef>
              <a:spcAft>
                <a:spcPct val="0"/>
              </a:spcAft>
            </a:pPr>
            <a:r>
              <a:rPr sz="2150">
                <a:solidFill>
                  <a:srgbClr val="000000"/>
                </a:solidFill>
                <a:latin typeface="Calibri"/>
                <a:cs typeface="Calibri"/>
              </a:rPr>
              <a:t>ഥ</a:t>
            </a:r>
          </a:p>
        </p:txBody>
      </p:sp>
      <p:sp>
        <p:nvSpPr>
          <p:cNvPr id="15" name="object 15"/>
          <p:cNvSpPr txBox="1"/>
          <p:nvPr/>
        </p:nvSpPr>
        <p:spPr>
          <a:xfrm>
            <a:off x="4512309" y="4982302"/>
            <a:ext cx="423340" cy="513103"/>
          </a:xfrm>
          <a:prstGeom prst="rect">
            <a:avLst/>
          </a:prstGeom>
        </p:spPr>
        <p:txBody>
          <a:bodyPr vert="horz" wrap="square" lIns="0" tIns="0" rIns="0" bIns="0" rtlCol="0">
            <a:spAutoFit/>
          </a:bodyPr>
          <a:lstStyle/>
          <a:p>
            <a:pPr marL="0" marR="0">
              <a:lnSpc>
                <a:spcPts val="2868"/>
              </a:lnSpc>
              <a:spcBef>
                <a:spcPct val="0"/>
              </a:spcBef>
              <a:spcAft>
                <a:spcPct val="0"/>
              </a:spcAft>
            </a:pPr>
            <a:r>
              <a:rPr sz="3500" baseline="-68421">
                <a:solidFill>
                  <a:srgbClr val="000000"/>
                </a:solidFill>
                <a:latin typeface="Calibri"/>
                <a:cs typeface="Calibri"/>
              </a:rPr>
              <a:t>−</a:t>
            </a:r>
            <a:r>
              <a:rPr sz="1900">
                <a:solidFill>
                  <a:srgbClr val="000000"/>
                </a:solidFill>
                <a:latin typeface="Calibri"/>
                <a:cs typeface="Calibri"/>
              </a:rPr>
              <a:t>ഥ</a:t>
            </a:r>
          </a:p>
        </p:txBody>
      </p:sp>
      <p:sp>
        <p:nvSpPr>
          <p:cNvPr id="16" name="object 16"/>
          <p:cNvSpPr txBox="1"/>
          <p:nvPr/>
        </p:nvSpPr>
        <p:spPr>
          <a:xfrm>
            <a:off x="5020944" y="4993790"/>
            <a:ext cx="480699" cy="638238"/>
          </a:xfrm>
          <a:prstGeom prst="rect">
            <a:avLst/>
          </a:prstGeom>
        </p:spPr>
        <p:txBody>
          <a:bodyPr vert="horz" wrap="square" lIns="0" tIns="0" rIns="0" bIns="0" rtlCol="0">
            <a:spAutoFit/>
          </a:bodyPr>
          <a:lstStyle/>
          <a:p>
            <a:pPr marL="0" marR="0">
              <a:lnSpc>
                <a:spcPts val="2203"/>
              </a:lnSpc>
              <a:spcBef>
                <a:spcPct val="0"/>
              </a:spcBef>
              <a:spcAft>
                <a:spcPct val="0"/>
              </a:spcAft>
            </a:pPr>
            <a:r>
              <a:rPr sz="1800" spc="-90">
                <a:solidFill>
                  <a:srgbClr val="000000"/>
                </a:solidFill>
                <a:latin typeface="Calibri"/>
                <a:cs typeface="Calibri"/>
              </a:rPr>
              <a:t>ഥ−ഥ</a:t>
            </a:r>
          </a:p>
          <a:p>
            <a:pPr marL="163205" marR="0">
              <a:lnSpc>
                <a:spcPts val="2087"/>
              </a:lnSpc>
              <a:spcBef>
                <a:spcPts val="434"/>
              </a:spcBef>
              <a:spcAft>
                <a:spcPct val="0"/>
              </a:spcAft>
            </a:pPr>
            <a:r>
              <a:rPr sz="1700">
                <a:solidFill>
                  <a:srgbClr val="000000"/>
                </a:solidFill>
                <a:latin typeface="Calibri"/>
                <a:cs typeface="Calibri"/>
              </a:rPr>
              <a:t>ഥ</a:t>
            </a:r>
          </a:p>
        </p:txBody>
      </p:sp>
      <p:sp>
        <p:nvSpPr>
          <p:cNvPr id="17" name="object 17"/>
          <p:cNvSpPr txBox="1"/>
          <p:nvPr/>
        </p:nvSpPr>
        <p:spPr>
          <a:xfrm>
            <a:off x="1283970" y="5181164"/>
            <a:ext cx="337780" cy="509389"/>
          </a:xfrm>
          <a:prstGeom prst="rect">
            <a:avLst/>
          </a:prstGeom>
        </p:spPr>
        <p:txBody>
          <a:bodyPr vert="horz" wrap="square" lIns="0" tIns="0" rIns="0" bIns="0" rtlCol="0">
            <a:spAutoFit/>
          </a:bodyPr>
          <a:lstStyle/>
          <a:p>
            <a:pPr marL="0" marR="0">
              <a:lnSpc>
                <a:spcPts val="3710"/>
              </a:lnSpc>
              <a:spcBef>
                <a:spcPct val="0"/>
              </a:spcBef>
              <a:spcAft>
                <a:spcPct val="0"/>
              </a:spcAft>
            </a:pPr>
            <a:r>
              <a:rPr sz="3050">
                <a:solidFill>
                  <a:srgbClr val="000000"/>
                </a:solidFill>
                <a:latin typeface="Calibri"/>
                <a:cs typeface="Calibri"/>
              </a:rPr>
              <a:t>ഥ</a:t>
            </a:r>
          </a:p>
        </p:txBody>
      </p:sp>
      <p:sp>
        <p:nvSpPr>
          <p:cNvPr id="18" name="object 18"/>
          <p:cNvSpPr txBox="1"/>
          <p:nvPr/>
        </p:nvSpPr>
        <p:spPr>
          <a:xfrm>
            <a:off x="2952750" y="5142469"/>
            <a:ext cx="375046" cy="558998"/>
          </a:xfrm>
          <a:prstGeom prst="rect">
            <a:avLst/>
          </a:prstGeom>
        </p:spPr>
        <p:txBody>
          <a:bodyPr vert="horz" wrap="square" lIns="0" tIns="0" rIns="0" bIns="0" rtlCol="0">
            <a:spAutoFit/>
          </a:bodyPr>
          <a:lstStyle/>
          <a:p>
            <a:pPr marL="0" marR="0">
              <a:lnSpc>
                <a:spcPts val="4101"/>
              </a:lnSpc>
              <a:spcBef>
                <a:spcPct val="0"/>
              </a:spcBef>
              <a:spcAft>
                <a:spcPct val="0"/>
              </a:spcAft>
            </a:pPr>
            <a:r>
              <a:rPr sz="3350">
                <a:solidFill>
                  <a:srgbClr val="000000"/>
                </a:solidFill>
                <a:latin typeface="Calibri"/>
                <a:cs typeface="Calibri"/>
              </a:rPr>
              <a:t>=</a:t>
            </a:r>
          </a:p>
        </p:txBody>
      </p:sp>
      <p:sp>
        <p:nvSpPr>
          <p:cNvPr id="19" name="object 19"/>
          <p:cNvSpPr txBox="1"/>
          <p:nvPr/>
        </p:nvSpPr>
        <p:spPr>
          <a:xfrm>
            <a:off x="4289425" y="5229533"/>
            <a:ext cx="286285" cy="447377"/>
          </a:xfrm>
          <a:prstGeom prst="rect">
            <a:avLst/>
          </a:prstGeom>
        </p:spPr>
        <p:txBody>
          <a:bodyPr vert="horz" wrap="square" lIns="0" tIns="0" rIns="0" bIns="0" rtlCol="0">
            <a:spAutoFit/>
          </a:bodyPr>
          <a:lstStyle/>
          <a:p>
            <a:pPr marL="0" marR="0">
              <a:lnSpc>
                <a:spcPts val="3222"/>
              </a:lnSpc>
              <a:spcBef>
                <a:spcPct val="0"/>
              </a:spcBef>
              <a:spcAft>
                <a:spcPct val="0"/>
              </a:spcAft>
            </a:pPr>
            <a:r>
              <a:rPr sz="2650">
                <a:solidFill>
                  <a:srgbClr val="000000"/>
                </a:solidFill>
                <a:latin typeface="Calibri"/>
                <a:cs typeface="Calibri"/>
              </a:rPr>
              <a:t>ഥ</a:t>
            </a:r>
          </a:p>
        </p:txBody>
      </p:sp>
      <p:sp>
        <p:nvSpPr>
          <p:cNvPr id="20" name="object 20"/>
          <p:cNvSpPr txBox="1"/>
          <p:nvPr/>
        </p:nvSpPr>
        <p:spPr>
          <a:xfrm>
            <a:off x="1681448" y="5235977"/>
            <a:ext cx="892823" cy="491231"/>
          </a:xfrm>
          <a:prstGeom prst="rect">
            <a:avLst/>
          </a:prstGeom>
        </p:spPr>
        <p:txBody>
          <a:bodyPr vert="horz" wrap="square" lIns="0" tIns="0" rIns="0" bIns="0" rtlCol="0">
            <a:spAutoFit/>
          </a:bodyPr>
          <a:lstStyle/>
          <a:p>
            <a:pPr marL="0" marR="0">
              <a:lnSpc>
                <a:spcPts val="3417"/>
              </a:lnSpc>
              <a:spcBef>
                <a:spcPct val="0"/>
              </a:spcBef>
              <a:spcAft>
                <a:spcPct val="0"/>
              </a:spcAft>
            </a:pPr>
            <a:r>
              <a:rPr sz="2800" spc="-141">
                <a:solidFill>
                  <a:srgbClr val="000000"/>
                </a:solidFill>
                <a:latin typeface="Calibri"/>
                <a:cs typeface="Calibri"/>
              </a:rPr>
              <a:t>ഥȁഥ</a:t>
            </a:r>
            <a:r>
              <a:rPr sz="2800" spc="158">
                <a:solidFill>
                  <a:srgbClr val="000000"/>
                </a:solidFill>
                <a:latin typeface="Calibri"/>
                <a:cs typeface="Calibri"/>
              </a:rPr>
              <a:t>,</a:t>
            </a:r>
            <a:r>
              <a:rPr sz="2800">
                <a:solidFill>
                  <a:srgbClr val="000000"/>
                </a:solidFill>
                <a:latin typeface="Calibri"/>
                <a:cs typeface="Calibri"/>
              </a:rPr>
              <a:t>ഥ</a:t>
            </a:r>
          </a:p>
        </p:txBody>
      </p:sp>
      <p:sp>
        <p:nvSpPr>
          <p:cNvPr id="21" name="object 21"/>
          <p:cNvSpPr txBox="1"/>
          <p:nvPr/>
        </p:nvSpPr>
        <p:spPr>
          <a:xfrm>
            <a:off x="5943930" y="5226311"/>
            <a:ext cx="4226708" cy="546596"/>
          </a:xfrm>
          <a:prstGeom prst="rect">
            <a:avLst/>
          </a:prstGeom>
        </p:spPr>
        <p:txBody>
          <a:bodyPr vert="horz" wrap="square" lIns="0" tIns="0" rIns="0" bIns="0" rtlCol="0">
            <a:spAutoFit/>
          </a:bodyPr>
          <a:lstStyle/>
          <a:p>
            <a:pPr marL="0" marR="0">
              <a:lnSpc>
                <a:spcPts val="4003"/>
              </a:lnSpc>
              <a:spcBef>
                <a:spcPct val="0"/>
              </a:spcBef>
              <a:spcAft>
                <a:spcPct val="0"/>
              </a:spcAft>
            </a:pPr>
            <a:r>
              <a:rPr sz="3300">
                <a:solidFill>
                  <a:srgbClr val="000000"/>
                </a:solidFill>
                <a:latin typeface="Calibri"/>
                <a:cs typeface="Calibri"/>
              </a:rPr>
              <a:t>≡</a:t>
            </a:r>
            <a:r>
              <a:rPr sz="3300" spc="1356">
                <a:solidFill>
                  <a:srgbClr val="000000"/>
                </a:solidFill>
                <a:latin typeface="Times New Roman"/>
                <a:cs typeface="Times New Roman"/>
              </a:rPr>
              <a:t> </a:t>
            </a:r>
            <a:r>
              <a:rPr sz="3300" spc="24">
                <a:solidFill>
                  <a:srgbClr val="000000"/>
                </a:solidFill>
                <a:latin typeface="Calibri"/>
                <a:cs typeface="Calibri"/>
              </a:rPr>
              <a:t>Distribution</a:t>
            </a:r>
            <a:r>
              <a:rPr sz="3300" spc="-80">
                <a:solidFill>
                  <a:srgbClr val="000000"/>
                </a:solidFill>
                <a:latin typeface="Calibri"/>
                <a:cs typeface="Calibri"/>
              </a:rPr>
              <a:t> </a:t>
            </a:r>
            <a:r>
              <a:rPr sz="3300" spc="25">
                <a:solidFill>
                  <a:srgbClr val="000000"/>
                </a:solidFill>
                <a:latin typeface="Calibri"/>
                <a:cs typeface="Calibri"/>
              </a:rPr>
              <a:t>function</a:t>
            </a:r>
          </a:p>
        </p:txBody>
      </p:sp>
      <p:sp>
        <p:nvSpPr>
          <p:cNvPr id="22" name="object 22"/>
          <p:cNvSpPr txBox="1"/>
          <p:nvPr/>
        </p:nvSpPr>
        <p:spPr>
          <a:xfrm>
            <a:off x="4728213" y="5334572"/>
            <a:ext cx="244124" cy="295836"/>
          </a:xfrm>
          <a:prstGeom prst="rect">
            <a:avLst/>
          </a:prstGeom>
        </p:spPr>
        <p:txBody>
          <a:bodyPr vert="horz" wrap="square" lIns="0" tIns="0" rIns="0" bIns="0" rtlCol="0">
            <a:spAutoFit/>
          </a:bodyPr>
          <a:lstStyle/>
          <a:p>
            <a:pPr marL="0" marR="0">
              <a:lnSpc>
                <a:spcPts val="2029"/>
              </a:lnSpc>
              <a:spcBef>
                <a:spcPct val="0"/>
              </a:spcBef>
              <a:spcAft>
                <a:spcPct val="0"/>
              </a:spcAft>
            </a:pPr>
            <a:r>
              <a:rPr sz="1650">
                <a:solidFill>
                  <a:srgbClr val="000000"/>
                </a:solidFill>
                <a:latin typeface="Calibri"/>
                <a:cs typeface="Calibri"/>
              </a:rPr>
              <a:t>ഥ</a:t>
            </a:r>
          </a:p>
        </p:txBody>
      </p:sp>
      <p:sp>
        <p:nvSpPr>
          <p:cNvPr id="23" name="object 23"/>
          <p:cNvSpPr txBox="1"/>
          <p:nvPr/>
        </p:nvSpPr>
        <p:spPr>
          <a:xfrm>
            <a:off x="3839839" y="5537993"/>
            <a:ext cx="394463" cy="365986"/>
          </a:xfrm>
          <a:prstGeom prst="rect">
            <a:avLst/>
          </a:prstGeom>
        </p:spPr>
        <p:txBody>
          <a:bodyPr vert="horz" wrap="square" lIns="0" tIns="0" rIns="0" bIns="0" rtlCol="0">
            <a:spAutoFit/>
          </a:bodyPr>
          <a:lstStyle/>
          <a:p>
            <a:pPr marL="0" marR="0">
              <a:lnSpc>
                <a:spcPts val="2581"/>
              </a:lnSpc>
              <a:spcBef>
                <a:spcPct val="0"/>
              </a:spcBef>
              <a:spcAft>
                <a:spcPct val="0"/>
              </a:spcAft>
            </a:pPr>
            <a:r>
              <a:rPr sz="2100" spc="-111">
                <a:solidFill>
                  <a:srgbClr val="000000"/>
                </a:solidFill>
                <a:latin typeface="Calibri"/>
                <a:cs typeface="Calibri"/>
              </a:rPr>
              <a:t>ഥഥ</a:t>
            </a:r>
          </a:p>
        </p:txBody>
      </p:sp>
      <p:sp>
        <p:nvSpPr>
          <p:cNvPr id="24" name="object 24"/>
          <p:cNvSpPr txBox="1"/>
          <p:nvPr/>
        </p:nvSpPr>
        <p:spPr>
          <a:xfrm>
            <a:off x="3533356" y="5581808"/>
            <a:ext cx="265848" cy="356879"/>
          </a:xfrm>
          <a:prstGeom prst="rect">
            <a:avLst/>
          </a:prstGeom>
        </p:spPr>
        <p:txBody>
          <a:bodyPr vert="horz" wrap="square" lIns="0" tIns="0" rIns="0" bIns="0" rtlCol="0">
            <a:spAutoFit/>
          </a:bodyPr>
          <a:lstStyle/>
          <a:p>
            <a:pPr marL="0" marR="0">
              <a:lnSpc>
                <a:spcPts val="2510"/>
              </a:lnSpc>
              <a:spcBef>
                <a:spcPct val="0"/>
              </a:spcBef>
              <a:spcAft>
                <a:spcPct val="0"/>
              </a:spcAft>
            </a:pPr>
            <a:r>
              <a:rPr sz="2050">
                <a:solidFill>
                  <a:srgbClr val="000000"/>
                </a:solidFill>
                <a:latin typeface="Calibri"/>
                <a:cs typeface="Calibri"/>
              </a:rPr>
              <a:t>ഥ</a:t>
            </a:r>
          </a:p>
        </p:txBody>
      </p:sp>
      <p:sp>
        <p:nvSpPr>
          <p:cNvPr id="25" name="object 2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6" name="תמונה 5">
            <a:extLst>
              <a:ext uri="{FF2B5EF4-FFF2-40B4-BE49-F238E27FC236}">
                <a16:creationId xmlns:a16="http://schemas.microsoft.com/office/drawing/2014/main" id="{E456FBF8-2B18-4C25-933B-D05ECFF78A5E}"/>
              </a:ext>
            </a:extLst>
          </p:cNvPr>
          <p:cNvPicPr>
            <a:picLocks noChangeAspect="1"/>
          </p:cNvPicPr>
          <p:nvPr/>
        </p:nvPicPr>
        <p:blipFill>
          <a:blip r:embed="rId8"/>
          <a:stretch>
            <a:fillRect/>
          </a:stretch>
        </p:blipFill>
        <p:spPr>
          <a:xfrm>
            <a:off x="0" y="0"/>
            <a:ext cx="12192000" cy="6857999"/>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1"/>
          <p:cNvSpPr/>
          <p:nvPr/>
        </p:nvSpPr>
        <p:spPr>
          <a:xfrm>
            <a:off x="2983306" y="1503172"/>
            <a:ext cx="6343554" cy="4827746"/>
          </a:xfrm>
          <a:prstGeom prst="rect">
            <a:avLst/>
          </a:prstGeom>
          <a:blipFill>
            <a:blip r:embed="rId3"/>
            <a:stretch>
              <a:fillRect/>
            </a:stretch>
          </a:blipFill>
        </p:spPr>
        <p:txBody>
          <a:bodyPr wrap="square" lIns="0" tIns="0" rIns="0" bIns="0" rtlCol="0">
            <a:spAutoFit/>
          </a:bodyPr>
          <a:lstStyle/>
          <a:p>
            <a:endParaRPr/>
          </a:p>
        </p:txBody>
      </p:sp>
      <p:sp>
        <p:nvSpPr>
          <p:cNvPr id="3" name="object 3">
            <a:hlinkClick r:id="rId4" action="ppaction://hlinkfile"/>
          </p:cNvPr>
          <p:cNvSpPr txBox="1"/>
          <p:nvPr/>
        </p:nvSpPr>
        <p:spPr>
          <a:xfrm>
            <a:off x="3889108" y="196158"/>
            <a:ext cx="4736197" cy="654025"/>
          </a:xfrm>
          <a:prstGeom prst="rect">
            <a:avLst/>
          </a:prstGeom>
        </p:spPr>
        <p:txBody>
          <a:bodyPr vert="horz" wrap="square" lIns="0" tIns="0" rIns="0" bIns="0" rtlCol="0">
            <a:spAutoFit/>
          </a:bodyPr>
          <a:lstStyle/>
          <a:p>
            <a:pPr marL="0" marR="0">
              <a:lnSpc>
                <a:spcPts val="5108"/>
              </a:lnSpc>
              <a:spcBef>
                <a:spcPct val="0"/>
              </a:spcBef>
              <a:spcAft>
                <a:spcPct val="0"/>
              </a:spcAft>
            </a:pPr>
            <a:r>
              <a:rPr sz="4000" spc="-25" dirty="0">
                <a:solidFill>
                  <a:srgbClr val="000000"/>
                </a:solidFill>
                <a:latin typeface="Trebuchet MS"/>
                <a:cs typeface="Trebuchet MS"/>
              </a:rPr>
              <a:t>Normal</a:t>
            </a:r>
            <a:r>
              <a:rPr lang="en-US" sz="4000" spc="-25" dirty="0">
                <a:solidFill>
                  <a:srgbClr val="000000"/>
                </a:solidFill>
                <a:latin typeface="Trebuchet MS"/>
                <a:cs typeface="Trebuchet MS"/>
              </a:rPr>
              <a:t> </a:t>
            </a:r>
            <a:r>
              <a:rPr sz="4400" spc="-35" dirty="0">
                <a:solidFill>
                  <a:srgbClr val="000000"/>
                </a:solidFill>
                <a:latin typeface="Trebuchet MS"/>
                <a:cs typeface="Trebuchet MS"/>
              </a:rPr>
              <a:t>Distribution</a:t>
            </a:r>
          </a:p>
        </p:txBody>
      </p:sp>
      <p:sp>
        <p:nvSpPr>
          <p:cNvPr id="4" name="object 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
        <p:nvSpPr>
          <p:cNvPr id="2" name="פרצוף מחייך 1">
            <a:hlinkClick r:id="rId4" action="ppaction://hlinkfile"/>
            <a:extLst>
              <a:ext uri="{FF2B5EF4-FFF2-40B4-BE49-F238E27FC236}">
                <a16:creationId xmlns:a16="http://schemas.microsoft.com/office/drawing/2014/main" id="{B50419D5-18C2-48D0-BA36-49AC85E3123E}"/>
              </a:ext>
            </a:extLst>
          </p:cNvPr>
          <p:cNvSpPr/>
          <p:nvPr/>
        </p:nvSpPr>
        <p:spPr>
          <a:xfrm>
            <a:off x="10288392" y="1810525"/>
            <a:ext cx="864096" cy="792088"/>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
          <p:cNvSpPr/>
          <p:nvPr/>
        </p:nvSpPr>
        <p:spPr>
          <a:xfrm>
            <a:off x="5568315" y="1624457"/>
            <a:ext cx="303529" cy="19684"/>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4489449" y="1864774"/>
            <a:ext cx="577215" cy="286384"/>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4484370" y="1793659"/>
            <a:ext cx="582295" cy="26034"/>
          </a:xfrm>
          <a:prstGeom prst="rect">
            <a:avLst/>
          </a:prstGeom>
          <a:blipFill>
            <a:blip r:embed="rId5"/>
            <a:stretch>
              <a:fillRect/>
            </a:stretch>
          </a:blipFill>
        </p:spPr>
        <p:txBody>
          <a:bodyPr wrap="square" lIns="0" tIns="0" rIns="0" bIns="0" rtlCol="0">
            <a:spAutoFit/>
          </a:bodyPr>
          <a:lstStyle/>
          <a:p>
            <a:endParaRPr/>
          </a:p>
        </p:txBody>
      </p:sp>
      <p:sp>
        <p:nvSpPr>
          <p:cNvPr id="4" name="object 4"/>
          <p:cNvSpPr/>
          <p:nvPr/>
        </p:nvSpPr>
        <p:spPr>
          <a:xfrm>
            <a:off x="1066799" y="1617130"/>
            <a:ext cx="2770504" cy="376554"/>
          </a:xfrm>
          <a:prstGeom prst="rect">
            <a:avLst/>
          </a:prstGeom>
          <a:blipFill>
            <a:blip r:embed="rId6"/>
            <a:stretch>
              <a:fillRect/>
            </a:stretch>
          </a:blipFill>
        </p:spPr>
        <p:txBody>
          <a:bodyPr wrap="square" lIns="0" tIns="0" rIns="0" bIns="0" rtlCol="0">
            <a:spAutoFit/>
          </a:bodyPr>
          <a:lstStyle/>
          <a:p>
            <a:endParaRPr/>
          </a:p>
        </p:txBody>
      </p:sp>
      <p:sp>
        <p:nvSpPr>
          <p:cNvPr id="6" name="object 6"/>
          <p:cNvSpPr txBox="1"/>
          <p:nvPr/>
        </p:nvSpPr>
        <p:spPr>
          <a:xfrm>
            <a:off x="1290955" y="253562"/>
            <a:ext cx="9693872" cy="686941"/>
          </a:xfrm>
          <a:prstGeom prst="rect">
            <a:avLst/>
          </a:prstGeom>
        </p:spPr>
        <p:txBody>
          <a:bodyPr vert="horz" wrap="square" lIns="0" tIns="0" rIns="0" bIns="0" rtlCol="0">
            <a:spAutoFit/>
          </a:bodyPr>
          <a:lstStyle/>
          <a:p>
            <a:pPr marL="0" marR="0">
              <a:lnSpc>
                <a:spcPts val="5108"/>
              </a:lnSpc>
              <a:spcBef>
                <a:spcPct val="0"/>
              </a:spcBef>
              <a:spcAft>
                <a:spcPct val="0"/>
              </a:spcAft>
            </a:pPr>
            <a:r>
              <a:rPr sz="4000" spc="-13">
                <a:solidFill>
                  <a:srgbClr val="000000"/>
                </a:solidFill>
                <a:latin typeface="Trebuchet MS"/>
                <a:cs typeface="Trebuchet MS"/>
              </a:rPr>
              <a:t>The</a:t>
            </a:r>
            <a:r>
              <a:rPr sz="4000" spc="-735">
                <a:solidFill>
                  <a:srgbClr val="000000"/>
                </a:solidFill>
                <a:latin typeface="Trebuchet MS"/>
                <a:cs typeface="Trebuchet MS"/>
              </a:rPr>
              <a:t> </a:t>
            </a:r>
            <a:r>
              <a:rPr sz="4000" spc="-46">
                <a:solidFill>
                  <a:srgbClr val="000000"/>
                </a:solidFill>
                <a:latin typeface="Trebuchet MS"/>
                <a:cs typeface="Trebuchet MS"/>
              </a:rPr>
              <a:t>Standardized</a:t>
            </a:r>
            <a:r>
              <a:rPr sz="4000" spc="-774">
                <a:solidFill>
                  <a:srgbClr val="000000"/>
                </a:solidFill>
                <a:latin typeface="Trebuchet MS"/>
                <a:cs typeface="Trebuchet MS"/>
              </a:rPr>
              <a:t> </a:t>
            </a:r>
            <a:r>
              <a:rPr sz="4000" spc="-25">
                <a:solidFill>
                  <a:srgbClr val="000000"/>
                </a:solidFill>
                <a:latin typeface="Trebuchet MS"/>
                <a:cs typeface="Trebuchet MS"/>
              </a:rPr>
              <a:t>Normal</a:t>
            </a:r>
            <a:r>
              <a:rPr sz="4400" spc="-26">
                <a:solidFill>
                  <a:srgbClr val="000000"/>
                </a:solidFill>
                <a:latin typeface="Trebuchet MS"/>
                <a:cs typeface="Trebuchet MS"/>
              </a:rPr>
              <a:t>Density</a:t>
            </a:r>
            <a:r>
              <a:rPr sz="4400" spc="-820">
                <a:solidFill>
                  <a:srgbClr val="000000"/>
                </a:solidFill>
                <a:latin typeface="Trebuchet MS"/>
                <a:cs typeface="Trebuchet MS"/>
              </a:rPr>
              <a:t> </a:t>
            </a:r>
            <a:r>
              <a:rPr sz="4400" spc="-30">
                <a:solidFill>
                  <a:srgbClr val="000000"/>
                </a:solidFill>
                <a:latin typeface="Trebuchet MS"/>
                <a:cs typeface="Trebuchet MS"/>
              </a:rPr>
              <a:t>Function</a:t>
            </a:r>
          </a:p>
        </p:txBody>
      </p:sp>
      <p:sp>
        <p:nvSpPr>
          <p:cNvPr id="7" name="object 7"/>
          <p:cNvSpPr txBox="1"/>
          <p:nvPr/>
        </p:nvSpPr>
        <p:spPr>
          <a:xfrm>
            <a:off x="5622722" y="1235483"/>
            <a:ext cx="274699" cy="332655"/>
          </a:xfrm>
          <a:prstGeom prst="rect">
            <a:avLst/>
          </a:prstGeom>
        </p:spPr>
        <p:txBody>
          <a:bodyPr vert="horz" wrap="square" lIns="0" tIns="0" rIns="0" bIns="0" rtlCol="0">
            <a:spAutoFit/>
          </a:bodyPr>
          <a:lstStyle/>
          <a:p>
            <a:pPr marL="0" marR="0">
              <a:lnSpc>
                <a:spcPts val="2319"/>
              </a:lnSpc>
              <a:spcBef>
                <a:spcPct val="0"/>
              </a:spcBef>
              <a:spcAft>
                <a:spcPct val="0"/>
              </a:spcAft>
            </a:pPr>
            <a:r>
              <a:rPr sz="1900">
                <a:solidFill>
                  <a:srgbClr val="000000"/>
                </a:solidFill>
                <a:latin typeface="Calibri"/>
                <a:cs typeface="Calibri"/>
              </a:rPr>
              <a:t>ഥ</a:t>
            </a:r>
          </a:p>
        </p:txBody>
      </p:sp>
      <p:sp>
        <p:nvSpPr>
          <p:cNvPr id="8" name="object 8"/>
          <p:cNvSpPr txBox="1"/>
          <p:nvPr/>
        </p:nvSpPr>
        <p:spPr>
          <a:xfrm>
            <a:off x="4679949" y="1318033"/>
            <a:ext cx="1095170" cy="918595"/>
          </a:xfrm>
          <a:prstGeom prst="rect">
            <a:avLst/>
          </a:prstGeom>
        </p:spPr>
        <p:txBody>
          <a:bodyPr vert="horz" wrap="square" lIns="0" tIns="0" rIns="0" bIns="0" rtlCol="0">
            <a:spAutoFit/>
          </a:bodyPr>
          <a:lstStyle/>
          <a:p>
            <a:pPr marL="3175" marR="0">
              <a:lnSpc>
                <a:spcPts val="2868"/>
              </a:lnSpc>
              <a:spcBef>
                <a:spcPct val="0"/>
              </a:spcBef>
              <a:spcAft>
                <a:spcPct val="0"/>
              </a:spcAft>
            </a:pPr>
            <a:r>
              <a:rPr sz="2100">
                <a:solidFill>
                  <a:srgbClr val="000000"/>
                </a:solidFill>
                <a:latin typeface="Calibri"/>
                <a:cs typeface="Calibri"/>
              </a:rPr>
              <a:t>ഥ</a:t>
            </a:r>
            <a:r>
              <a:rPr sz="2100" spc="3675">
                <a:solidFill>
                  <a:srgbClr val="000000"/>
                </a:solidFill>
                <a:latin typeface="Times New Roman"/>
                <a:cs typeface="Times New Roman"/>
              </a:rPr>
              <a:t> </a:t>
            </a:r>
            <a:r>
              <a:rPr sz="2350">
                <a:solidFill>
                  <a:srgbClr val="000000"/>
                </a:solidFill>
                <a:latin typeface="Calibri"/>
                <a:cs typeface="Calibri"/>
              </a:rPr>
              <a:t>−</a:t>
            </a:r>
            <a:r>
              <a:rPr sz="2850" baseline="53644">
                <a:solidFill>
                  <a:srgbClr val="000000"/>
                </a:solidFill>
                <a:latin typeface="Calibri"/>
                <a:cs typeface="Calibri"/>
              </a:rPr>
              <a:t>ഥ</a:t>
            </a:r>
          </a:p>
          <a:p>
            <a:pPr marL="0" marR="0">
              <a:lnSpc>
                <a:spcPts val="2581"/>
              </a:lnSpc>
              <a:spcBef>
                <a:spcPts val="511"/>
              </a:spcBef>
              <a:spcAft>
                <a:spcPct val="0"/>
              </a:spcAft>
            </a:pPr>
            <a:r>
              <a:rPr sz="2100" spc="-111">
                <a:solidFill>
                  <a:srgbClr val="000000"/>
                </a:solidFill>
                <a:latin typeface="Calibri"/>
                <a:cs typeface="Calibri"/>
              </a:rPr>
              <a:t>ഥഥ</a:t>
            </a:r>
          </a:p>
        </p:txBody>
      </p:sp>
      <p:sp>
        <p:nvSpPr>
          <p:cNvPr id="9" name="object 9"/>
          <p:cNvSpPr txBox="1"/>
          <p:nvPr/>
        </p:nvSpPr>
        <p:spPr>
          <a:xfrm>
            <a:off x="820851" y="1530639"/>
            <a:ext cx="3581797" cy="565170"/>
          </a:xfrm>
          <a:prstGeom prst="rect">
            <a:avLst/>
          </a:prstGeom>
        </p:spPr>
        <p:txBody>
          <a:bodyPr vert="horz" wrap="square" lIns="0" tIns="0" rIns="0" bIns="0" rtlCol="0">
            <a:spAutoFit/>
          </a:bodyPr>
          <a:lstStyle/>
          <a:p>
            <a:pPr marL="0" marR="0">
              <a:lnSpc>
                <a:spcPts val="4101"/>
              </a:lnSpc>
              <a:spcBef>
                <a:spcPct val="0"/>
              </a:spcBef>
              <a:spcAft>
                <a:spcPct val="0"/>
              </a:spcAft>
            </a:pPr>
            <a:r>
              <a:rPr sz="3200">
                <a:solidFill>
                  <a:srgbClr val="000000"/>
                </a:solidFill>
                <a:latin typeface="Calibri"/>
                <a:cs typeface="Calibri"/>
              </a:rPr>
              <a:t>ഥ</a:t>
            </a:r>
            <a:r>
              <a:rPr sz="3200" spc="565">
                <a:solidFill>
                  <a:srgbClr val="000000"/>
                </a:solidFill>
                <a:latin typeface="Times New Roman"/>
                <a:cs typeface="Times New Roman"/>
              </a:rPr>
              <a:t> </a:t>
            </a:r>
            <a:r>
              <a:rPr sz="3050" spc="-46">
                <a:solidFill>
                  <a:srgbClr val="000000"/>
                </a:solidFill>
                <a:latin typeface="Calibri"/>
                <a:cs typeface="Calibri"/>
              </a:rPr>
              <a:t>ഥȁഥ</a:t>
            </a:r>
            <a:r>
              <a:rPr sz="3050" spc="-76">
                <a:solidFill>
                  <a:srgbClr val="000000"/>
                </a:solidFill>
                <a:latin typeface="Times New Roman"/>
                <a:cs typeface="Times New Roman"/>
              </a:rPr>
              <a:t> </a:t>
            </a:r>
            <a:r>
              <a:rPr sz="3300">
                <a:solidFill>
                  <a:srgbClr val="000000"/>
                </a:solidFill>
                <a:latin typeface="Calibri"/>
                <a:cs typeface="Calibri"/>
              </a:rPr>
              <a:t>=</a:t>
            </a:r>
            <a:r>
              <a:rPr sz="3300" spc="43">
                <a:solidFill>
                  <a:srgbClr val="000000"/>
                </a:solidFill>
                <a:latin typeface="Calibri"/>
                <a:cs typeface="Calibri"/>
              </a:rPr>
              <a:t> </a:t>
            </a:r>
            <a:r>
              <a:rPr sz="3050" spc="-43">
                <a:solidFill>
                  <a:srgbClr val="000000"/>
                </a:solidFill>
                <a:latin typeface="Calibri"/>
                <a:cs typeface="Calibri"/>
              </a:rPr>
              <a:t>0,</a:t>
            </a:r>
            <a:r>
              <a:rPr sz="3050">
                <a:solidFill>
                  <a:srgbClr val="000000"/>
                </a:solidFill>
                <a:latin typeface="Calibri"/>
                <a:cs typeface="Calibri"/>
              </a:rPr>
              <a:t>ഥ</a:t>
            </a:r>
            <a:r>
              <a:rPr sz="3050" spc="-198">
                <a:solidFill>
                  <a:srgbClr val="000000"/>
                </a:solidFill>
                <a:latin typeface="Times New Roman"/>
                <a:cs typeface="Times New Roman"/>
              </a:rPr>
              <a:t> </a:t>
            </a:r>
            <a:r>
              <a:rPr sz="3300">
                <a:solidFill>
                  <a:srgbClr val="000000"/>
                </a:solidFill>
                <a:latin typeface="Calibri"/>
                <a:cs typeface="Calibri"/>
              </a:rPr>
              <a:t>=</a:t>
            </a:r>
            <a:r>
              <a:rPr sz="3300" spc="43">
                <a:solidFill>
                  <a:srgbClr val="000000"/>
                </a:solidFill>
                <a:latin typeface="Calibri"/>
                <a:cs typeface="Calibri"/>
              </a:rPr>
              <a:t> </a:t>
            </a:r>
            <a:r>
              <a:rPr sz="3300">
                <a:solidFill>
                  <a:srgbClr val="000000"/>
                </a:solidFill>
                <a:latin typeface="Calibri"/>
                <a:cs typeface="Calibri"/>
              </a:rPr>
              <a:t>1</a:t>
            </a:r>
            <a:r>
              <a:rPr sz="3300" spc="5269">
                <a:solidFill>
                  <a:srgbClr val="000000"/>
                </a:solidFill>
                <a:latin typeface="Calibri"/>
                <a:cs typeface="Calibri"/>
              </a:rPr>
              <a:t> </a:t>
            </a:r>
            <a:r>
              <a:rPr sz="3350">
                <a:solidFill>
                  <a:srgbClr val="000000"/>
                </a:solidFill>
                <a:latin typeface="Calibri"/>
                <a:cs typeface="Calibri"/>
              </a:rPr>
              <a:t>=</a:t>
            </a:r>
          </a:p>
        </p:txBody>
      </p:sp>
      <p:sp>
        <p:nvSpPr>
          <p:cNvPr id="10" name="object 10"/>
          <p:cNvSpPr txBox="1"/>
          <p:nvPr/>
        </p:nvSpPr>
        <p:spPr>
          <a:xfrm>
            <a:off x="6066790" y="1567069"/>
            <a:ext cx="5275730"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b="1" spc="-15">
                <a:solidFill>
                  <a:srgbClr val="000000"/>
                </a:solidFill>
                <a:latin typeface="Calibri"/>
                <a:cs typeface="Calibri"/>
              </a:rPr>
              <a:t>Standard</a:t>
            </a:r>
            <a:r>
              <a:rPr sz="3200" b="1" spc="-16">
                <a:solidFill>
                  <a:srgbClr val="000000"/>
                </a:solidFill>
                <a:latin typeface="Calibri"/>
                <a:cs typeface="Calibri"/>
              </a:rPr>
              <a:t> </a:t>
            </a:r>
            <a:r>
              <a:rPr sz="3200" b="1">
                <a:solidFill>
                  <a:srgbClr val="000000"/>
                </a:solidFill>
                <a:latin typeface="Calibri"/>
                <a:cs typeface="Calibri"/>
              </a:rPr>
              <a:t>Distribution</a:t>
            </a:r>
            <a:r>
              <a:rPr sz="3200" b="1" spc="-41">
                <a:solidFill>
                  <a:srgbClr val="000000"/>
                </a:solidFill>
                <a:latin typeface="Calibri"/>
                <a:cs typeface="Calibri"/>
              </a:rPr>
              <a:t> </a:t>
            </a:r>
            <a:r>
              <a:rPr sz="3200" b="1">
                <a:solidFill>
                  <a:srgbClr val="000000"/>
                </a:solidFill>
                <a:latin typeface="Calibri"/>
                <a:cs typeface="Calibri"/>
              </a:rPr>
              <a:t>function</a:t>
            </a:r>
          </a:p>
        </p:txBody>
      </p:sp>
      <p:sp>
        <p:nvSpPr>
          <p:cNvPr id="11" name="object 11"/>
          <p:cNvSpPr txBox="1"/>
          <p:nvPr/>
        </p:nvSpPr>
        <p:spPr>
          <a:xfrm>
            <a:off x="5643245" y="1679818"/>
            <a:ext cx="274699" cy="332655"/>
          </a:xfrm>
          <a:prstGeom prst="rect">
            <a:avLst/>
          </a:prstGeom>
        </p:spPr>
        <p:txBody>
          <a:bodyPr vert="horz" wrap="square" lIns="0" tIns="0" rIns="0" bIns="0" rtlCol="0">
            <a:spAutoFit/>
          </a:bodyPr>
          <a:lstStyle/>
          <a:p>
            <a:pPr marL="0" marR="0">
              <a:lnSpc>
                <a:spcPts val="2319"/>
              </a:lnSpc>
              <a:spcBef>
                <a:spcPct val="0"/>
              </a:spcBef>
              <a:spcAft>
                <a:spcPct val="0"/>
              </a:spcAft>
            </a:pPr>
            <a:r>
              <a:rPr sz="1900">
                <a:solidFill>
                  <a:srgbClr val="000000"/>
                </a:solidFill>
                <a:latin typeface="Calibri"/>
                <a:cs typeface="Calibri"/>
              </a:rPr>
              <a:t>ഥ</a:t>
            </a:r>
          </a:p>
        </p:txBody>
      </p:sp>
      <p:sp>
        <p:nvSpPr>
          <p:cNvPr id="12" name="object 12"/>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5" name="תמונה 4">
            <a:extLst>
              <a:ext uri="{FF2B5EF4-FFF2-40B4-BE49-F238E27FC236}">
                <a16:creationId xmlns:a16="http://schemas.microsoft.com/office/drawing/2014/main" id="{08E1AE31-1CFC-4423-8275-9846F69F8BB2}"/>
              </a:ext>
            </a:extLst>
          </p:cNvPr>
          <p:cNvPicPr>
            <a:picLocks noChangeAspect="1"/>
          </p:cNvPicPr>
          <p:nvPr/>
        </p:nvPicPr>
        <p:blipFill>
          <a:blip r:embed="rId7"/>
          <a:stretch>
            <a:fillRect/>
          </a:stretch>
        </p:blipFill>
        <p:spPr>
          <a:xfrm>
            <a:off x="0" y="0"/>
            <a:ext cx="12192000" cy="6857999"/>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1"/>
          <p:cNvSpPr/>
          <p:nvPr/>
        </p:nvSpPr>
        <p:spPr>
          <a:xfrm>
            <a:off x="1131569" y="805815"/>
            <a:ext cx="9815830" cy="5417185"/>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7058164" y="1896309"/>
            <a:ext cx="651921" cy="1734127"/>
          </a:xfrm>
          <a:prstGeom prst="rect">
            <a:avLst/>
          </a:prstGeom>
        </p:spPr>
        <p:txBody>
          <a:bodyPr vert="horz" wrap="square" lIns="0" tIns="0" rIns="0" bIns="0" rtlCol="0">
            <a:spAutoFit/>
          </a:bodyPr>
          <a:lstStyle/>
          <a:p>
            <a:pPr marL="0" marR="0">
              <a:lnSpc>
                <a:spcPts val="2685"/>
              </a:lnSpc>
              <a:spcBef>
                <a:spcPct val="0"/>
              </a:spcBef>
              <a:spcAft>
                <a:spcPct val="0"/>
              </a:spcAft>
            </a:pPr>
            <a:r>
              <a:rPr sz="2200" b="1">
                <a:solidFill>
                  <a:srgbClr val="000000"/>
                </a:solidFill>
                <a:latin typeface="Calibri"/>
                <a:cs typeface="Calibri"/>
              </a:rPr>
              <a:t>0.84</a:t>
            </a:r>
          </a:p>
          <a:p>
            <a:pPr marL="19545" marR="0">
              <a:lnSpc>
                <a:spcPts val="2685"/>
              </a:lnSpc>
              <a:spcBef>
                <a:spcPts val="7983"/>
              </a:spcBef>
              <a:spcAft>
                <a:spcPct val="0"/>
              </a:spcAft>
            </a:pPr>
            <a:r>
              <a:rPr sz="2200" b="1">
                <a:solidFill>
                  <a:srgbClr val="000000"/>
                </a:solidFill>
                <a:latin typeface="Calibri"/>
                <a:cs typeface="Calibri"/>
              </a:rPr>
              <a:t>0.5</a:t>
            </a:r>
          </a:p>
        </p:txBody>
      </p:sp>
      <p:sp>
        <p:nvSpPr>
          <p:cNvPr id="4" name="object 4"/>
          <p:cNvSpPr txBox="1"/>
          <p:nvPr/>
        </p:nvSpPr>
        <p:spPr>
          <a:xfrm>
            <a:off x="3100705" y="3670982"/>
            <a:ext cx="905921" cy="697299"/>
          </a:xfrm>
          <a:prstGeom prst="rect">
            <a:avLst/>
          </a:prstGeom>
        </p:spPr>
        <p:txBody>
          <a:bodyPr vert="horz" wrap="square" lIns="0" tIns="0" rIns="0" bIns="0" rtlCol="0">
            <a:spAutoFit/>
          </a:bodyPr>
          <a:lstStyle/>
          <a:p>
            <a:pPr marL="254000" marR="0">
              <a:lnSpc>
                <a:spcPts val="2685"/>
              </a:lnSpc>
              <a:spcBef>
                <a:spcPct val="0"/>
              </a:spcBef>
              <a:spcAft>
                <a:spcPct val="0"/>
              </a:spcAft>
            </a:pPr>
            <a:r>
              <a:rPr sz="2200" b="1">
                <a:solidFill>
                  <a:srgbClr val="000000"/>
                </a:solidFill>
                <a:latin typeface="Calibri"/>
                <a:cs typeface="Calibri"/>
              </a:rPr>
              <a:t>0.84</a:t>
            </a:r>
          </a:p>
          <a:p>
            <a:pPr marL="0" marR="0">
              <a:lnSpc>
                <a:spcPts val="2505"/>
              </a:lnSpc>
              <a:spcBef>
                <a:spcPct val="0"/>
              </a:spcBef>
              <a:spcAft>
                <a:spcPct val="0"/>
              </a:spcAft>
            </a:pPr>
            <a:r>
              <a:rPr sz="2200" b="1">
                <a:solidFill>
                  <a:srgbClr val="000000"/>
                </a:solidFill>
                <a:latin typeface="Calibri"/>
                <a:cs typeface="Calibri"/>
              </a:rPr>
              <a:t>0.5</a:t>
            </a:r>
          </a:p>
        </p:txBody>
      </p:sp>
      <p:sp>
        <p:nvSpPr>
          <p:cNvPr id="5" name="object 5"/>
          <p:cNvSpPr txBox="1"/>
          <p:nvPr/>
        </p:nvSpPr>
        <p:spPr>
          <a:xfrm>
            <a:off x="7058164" y="4606083"/>
            <a:ext cx="651921"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b="1">
                <a:solidFill>
                  <a:srgbClr val="000000"/>
                </a:solidFill>
                <a:latin typeface="Calibri"/>
                <a:cs typeface="Calibri"/>
              </a:rPr>
              <a:t>0.16</a:t>
            </a:r>
          </a:p>
        </p:txBody>
      </p:sp>
      <p:sp>
        <p:nvSpPr>
          <p:cNvPr id="6" name="object 6"/>
          <p:cNvSpPr txBox="1"/>
          <p:nvPr/>
        </p:nvSpPr>
        <p:spPr>
          <a:xfrm>
            <a:off x="2560777" y="5020167"/>
            <a:ext cx="651921"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b="1">
                <a:solidFill>
                  <a:srgbClr val="000000"/>
                </a:solidFill>
                <a:latin typeface="Calibri"/>
                <a:cs typeface="Calibri"/>
              </a:rPr>
              <a:t>0.16</a:t>
            </a:r>
          </a:p>
        </p:txBody>
      </p:sp>
      <p:sp>
        <p:nvSpPr>
          <p:cNvPr id="7" name="object 7"/>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1"/>
          <p:cNvSpPr/>
          <p:nvPr/>
        </p:nvSpPr>
        <p:spPr>
          <a:xfrm>
            <a:off x="160005" y="3784327"/>
            <a:ext cx="843279" cy="473709"/>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1497126" y="438929"/>
            <a:ext cx="9488009"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spc="-37" dirty="0">
                <a:solidFill>
                  <a:srgbClr val="000000"/>
                </a:solidFill>
                <a:latin typeface="Trebuchet MS"/>
                <a:cs typeface="Trebuchet MS"/>
              </a:rPr>
              <a:t>Why</a:t>
            </a:r>
            <a:r>
              <a:rPr sz="4000" spc="-730" dirty="0">
                <a:solidFill>
                  <a:srgbClr val="000000"/>
                </a:solidFill>
                <a:latin typeface="Trebuchet MS"/>
                <a:cs typeface="Trebuchet MS"/>
              </a:rPr>
              <a:t> </a:t>
            </a:r>
            <a:r>
              <a:rPr sz="4000" dirty="0">
                <a:solidFill>
                  <a:srgbClr val="000000"/>
                </a:solidFill>
                <a:latin typeface="Trebuchet MS"/>
                <a:cs typeface="Trebuchet MS"/>
              </a:rPr>
              <a:t>is</a:t>
            </a:r>
            <a:r>
              <a:rPr sz="4000" spc="-668" dirty="0">
                <a:solidFill>
                  <a:srgbClr val="000000"/>
                </a:solidFill>
                <a:latin typeface="Trebuchet MS"/>
                <a:cs typeface="Trebuchet MS"/>
              </a:rPr>
              <a:t> </a:t>
            </a:r>
            <a:r>
              <a:rPr sz="4000" spc="-10" dirty="0">
                <a:solidFill>
                  <a:srgbClr val="000000"/>
                </a:solidFill>
                <a:latin typeface="Trebuchet MS"/>
                <a:cs typeface="Trebuchet MS"/>
              </a:rPr>
              <a:t>the</a:t>
            </a:r>
            <a:r>
              <a:rPr sz="4000" spc="-691" dirty="0">
                <a:solidFill>
                  <a:srgbClr val="000000"/>
                </a:solidFill>
                <a:latin typeface="Trebuchet MS"/>
                <a:cs typeface="Trebuchet MS"/>
              </a:rPr>
              <a:t> </a:t>
            </a:r>
            <a:r>
              <a:rPr sz="4000" spc="-26" dirty="0">
                <a:solidFill>
                  <a:srgbClr val="000000"/>
                </a:solidFill>
                <a:latin typeface="Trebuchet MS"/>
                <a:cs typeface="Trebuchet MS"/>
              </a:rPr>
              <a:t>"Normal</a:t>
            </a:r>
            <a:r>
              <a:rPr sz="4000" spc="-701" dirty="0">
                <a:solidFill>
                  <a:srgbClr val="000000"/>
                </a:solidFill>
                <a:latin typeface="Trebuchet MS"/>
                <a:cs typeface="Trebuchet MS"/>
              </a:rPr>
              <a:t> </a:t>
            </a:r>
            <a:r>
              <a:rPr sz="4000" spc="-28" dirty="0">
                <a:solidFill>
                  <a:srgbClr val="000000"/>
                </a:solidFill>
                <a:latin typeface="Trebuchet MS"/>
                <a:cs typeface="Trebuchet MS"/>
              </a:rPr>
              <a:t>Distribution"</a:t>
            </a:r>
            <a:r>
              <a:rPr sz="4000" spc="-708" dirty="0">
                <a:solidFill>
                  <a:srgbClr val="000000"/>
                </a:solidFill>
                <a:latin typeface="Trebuchet MS"/>
                <a:cs typeface="Trebuchet MS"/>
              </a:rPr>
              <a:t> </a:t>
            </a:r>
            <a:r>
              <a:rPr sz="4000" spc="-36" dirty="0">
                <a:solidFill>
                  <a:srgbClr val="000000"/>
                </a:solidFill>
                <a:latin typeface="Trebuchet MS"/>
                <a:cs typeface="Trebuchet MS"/>
              </a:rPr>
              <a:t>important?</a:t>
            </a:r>
          </a:p>
        </p:txBody>
      </p:sp>
      <p:sp>
        <p:nvSpPr>
          <p:cNvPr id="4" name="object 4"/>
          <p:cNvSpPr txBox="1"/>
          <p:nvPr/>
        </p:nvSpPr>
        <p:spPr>
          <a:xfrm>
            <a:off x="1205865" y="1668212"/>
            <a:ext cx="10249229" cy="1520018"/>
          </a:xfrm>
          <a:prstGeom prst="rect">
            <a:avLst/>
          </a:prstGeom>
        </p:spPr>
        <p:txBody>
          <a:bodyPr vert="horz" wrap="square" lIns="0" tIns="0" rIns="0" bIns="0" rtlCol="0">
            <a:spAutoFit/>
          </a:bodyPr>
          <a:lstStyle/>
          <a:p>
            <a:pPr marL="0" marR="0">
              <a:lnSpc>
                <a:spcPts val="3906"/>
              </a:lnSpc>
              <a:spcBef>
                <a:spcPct val="0"/>
              </a:spcBef>
              <a:spcAft>
                <a:spcPct val="0"/>
              </a:spcAft>
            </a:pPr>
            <a:r>
              <a:rPr sz="3200" dirty="0">
                <a:solidFill>
                  <a:srgbClr val="000000"/>
                </a:solidFill>
                <a:latin typeface="Arial"/>
                <a:cs typeface="Arial"/>
              </a:rPr>
              <a:t>•</a:t>
            </a:r>
            <a:r>
              <a:rPr sz="3200" spc="1686" dirty="0">
                <a:solidFill>
                  <a:srgbClr val="000000"/>
                </a:solidFill>
                <a:latin typeface="Times New Roman"/>
                <a:cs typeface="Times New Roman"/>
              </a:rPr>
              <a:t> </a:t>
            </a:r>
            <a:r>
              <a:rPr sz="3200" dirty="0">
                <a:solidFill>
                  <a:srgbClr val="000000"/>
                </a:solidFill>
                <a:latin typeface="Calibri"/>
                <a:cs typeface="Calibri"/>
              </a:rPr>
              <a:t>The distribution of </a:t>
            </a:r>
            <a:r>
              <a:rPr sz="3200" spc="-21" dirty="0">
                <a:solidFill>
                  <a:srgbClr val="000000"/>
                </a:solidFill>
                <a:latin typeface="Calibri"/>
                <a:cs typeface="Calibri"/>
              </a:rPr>
              <a:t>many</a:t>
            </a:r>
            <a:r>
              <a:rPr sz="3200" spc="-20" dirty="0">
                <a:solidFill>
                  <a:srgbClr val="000000"/>
                </a:solidFill>
                <a:latin typeface="Calibri"/>
                <a:cs typeface="Calibri"/>
              </a:rPr>
              <a:t> </a:t>
            </a:r>
            <a:r>
              <a:rPr sz="3200" dirty="0">
                <a:solidFill>
                  <a:srgbClr val="000000"/>
                </a:solidFill>
                <a:latin typeface="Calibri"/>
                <a:cs typeface="Calibri"/>
              </a:rPr>
              <a:t>continuous observables in </a:t>
            </a:r>
            <a:r>
              <a:rPr sz="3200" spc="-15" dirty="0">
                <a:solidFill>
                  <a:srgbClr val="000000"/>
                </a:solidFill>
                <a:latin typeface="Calibri"/>
                <a:cs typeface="Calibri"/>
              </a:rPr>
              <a:t>nature</a:t>
            </a:r>
          </a:p>
          <a:p>
            <a:pPr marL="457835" marR="0">
              <a:lnSpc>
                <a:spcPts val="3824"/>
              </a:lnSpc>
              <a:spcBef>
                <a:spcPct val="0"/>
              </a:spcBef>
              <a:spcAft>
                <a:spcPct val="0"/>
              </a:spcAft>
            </a:pPr>
            <a:r>
              <a:rPr sz="3200" dirty="0">
                <a:solidFill>
                  <a:srgbClr val="000000"/>
                </a:solidFill>
                <a:latin typeface="Calibri"/>
                <a:cs typeface="Calibri"/>
              </a:rPr>
              <a:t>is </a:t>
            </a:r>
            <a:r>
              <a:rPr sz="3200" spc="-20" dirty="0">
                <a:solidFill>
                  <a:srgbClr val="000000"/>
                </a:solidFill>
                <a:latin typeface="Calibri"/>
                <a:cs typeface="Calibri"/>
              </a:rPr>
              <a:t>approximately</a:t>
            </a:r>
            <a:r>
              <a:rPr sz="3200" spc="-11" dirty="0">
                <a:solidFill>
                  <a:srgbClr val="000000"/>
                </a:solidFill>
                <a:latin typeface="Calibri"/>
                <a:cs typeface="Calibri"/>
              </a:rPr>
              <a:t> </a:t>
            </a:r>
            <a:r>
              <a:rPr sz="3200" dirty="0">
                <a:solidFill>
                  <a:srgbClr val="000000"/>
                </a:solidFill>
                <a:latin typeface="Calibri"/>
                <a:cs typeface="Calibri"/>
              </a:rPr>
              <a:t>normal</a:t>
            </a:r>
          </a:p>
          <a:p>
            <a:pPr marL="0" marR="0">
              <a:lnSpc>
                <a:spcPts val="3906"/>
              </a:lnSpc>
              <a:spcBef>
                <a:spcPts val="81"/>
              </a:spcBef>
              <a:spcAft>
                <a:spcPct val="0"/>
              </a:spcAft>
            </a:pPr>
            <a:r>
              <a:rPr sz="3200" dirty="0">
                <a:solidFill>
                  <a:srgbClr val="000000"/>
                </a:solidFill>
                <a:latin typeface="Arial"/>
                <a:cs typeface="Arial"/>
              </a:rPr>
              <a:t>•</a:t>
            </a:r>
            <a:r>
              <a:rPr sz="3200" spc="1686" dirty="0">
                <a:solidFill>
                  <a:srgbClr val="000000"/>
                </a:solidFill>
                <a:latin typeface="Times New Roman"/>
                <a:cs typeface="Times New Roman"/>
              </a:rPr>
              <a:t> </a:t>
            </a:r>
            <a:r>
              <a:rPr sz="3200" spc="-63" dirty="0">
                <a:solidFill>
                  <a:srgbClr val="000000"/>
                </a:solidFill>
                <a:latin typeface="Calibri"/>
                <a:cs typeface="Calibri"/>
              </a:rPr>
              <a:t>We</a:t>
            </a:r>
            <a:r>
              <a:rPr sz="3200" spc="-54" dirty="0">
                <a:solidFill>
                  <a:srgbClr val="000000"/>
                </a:solidFill>
                <a:latin typeface="Calibri"/>
                <a:cs typeface="Calibri"/>
              </a:rPr>
              <a:t> </a:t>
            </a:r>
            <a:r>
              <a:rPr sz="3200" dirty="0">
                <a:solidFill>
                  <a:srgbClr val="000000"/>
                </a:solidFill>
                <a:latin typeface="Calibri"/>
                <a:cs typeface="Calibri"/>
              </a:rPr>
              <a:t>can describe the normal distribution in an</a:t>
            </a:r>
            <a:r>
              <a:rPr sz="3200" spc="18" dirty="0">
                <a:solidFill>
                  <a:srgbClr val="000000"/>
                </a:solidFill>
                <a:latin typeface="Calibri"/>
                <a:cs typeface="Calibri"/>
              </a:rPr>
              <a:t> </a:t>
            </a:r>
            <a:r>
              <a:rPr sz="3200" dirty="0">
                <a:solidFill>
                  <a:srgbClr val="000000"/>
                </a:solidFill>
                <a:latin typeface="Calibri"/>
                <a:cs typeface="Calibri"/>
              </a:rPr>
              <a:t>equation</a:t>
            </a:r>
          </a:p>
        </p:txBody>
      </p:sp>
      <p:sp>
        <p:nvSpPr>
          <p:cNvPr id="5" name="object 5"/>
          <p:cNvSpPr txBox="1"/>
          <p:nvPr/>
        </p:nvSpPr>
        <p:spPr>
          <a:xfrm>
            <a:off x="1206500" y="3618169"/>
            <a:ext cx="9129122" cy="1019955"/>
          </a:xfrm>
          <a:prstGeom prst="rect">
            <a:avLst/>
          </a:prstGeom>
        </p:spPr>
        <p:txBody>
          <a:bodyPr vert="horz" wrap="square" lIns="0" tIns="0" rIns="0" bIns="0" rtlCol="0">
            <a:spAutoFit/>
          </a:bodyPr>
          <a:lstStyle/>
          <a:p>
            <a:pPr marL="0" marR="0">
              <a:lnSpc>
                <a:spcPts val="3906"/>
              </a:lnSpc>
              <a:spcBef>
                <a:spcPct val="0"/>
              </a:spcBef>
              <a:spcAft>
                <a:spcPct val="0"/>
              </a:spcAft>
            </a:pPr>
            <a:r>
              <a:rPr sz="3200" dirty="0">
                <a:solidFill>
                  <a:srgbClr val="000000"/>
                </a:solidFill>
                <a:latin typeface="Calibri"/>
                <a:cs typeface="Calibri"/>
              </a:rPr>
              <a:t>We can draw conclusions about the relations between</a:t>
            </a:r>
          </a:p>
          <a:p>
            <a:pPr marL="0" marR="0">
              <a:lnSpc>
                <a:spcPts val="3824"/>
              </a:lnSpc>
              <a:spcBef>
                <a:spcPct val="0"/>
              </a:spcBef>
              <a:spcAft>
                <a:spcPct val="0"/>
              </a:spcAft>
            </a:pPr>
            <a:r>
              <a:rPr sz="3200" dirty="0">
                <a:solidFill>
                  <a:srgbClr val="000000"/>
                </a:solidFill>
                <a:latin typeface="Calibri"/>
                <a:cs typeface="Calibri"/>
              </a:rPr>
              <a:t>variables with </a:t>
            </a:r>
            <a:r>
              <a:rPr sz="3200" b="1" dirty="0">
                <a:solidFill>
                  <a:srgbClr val="000000"/>
                </a:solidFill>
                <a:latin typeface="Calibri"/>
                <a:cs typeface="Calibri"/>
              </a:rPr>
              <a:t>Magnitude </a:t>
            </a:r>
            <a:r>
              <a:rPr sz="3200" dirty="0">
                <a:solidFill>
                  <a:srgbClr val="000000"/>
                </a:solidFill>
                <a:latin typeface="Calibri"/>
                <a:cs typeface="Calibri"/>
              </a:rPr>
              <a:t>and </a:t>
            </a:r>
            <a:r>
              <a:rPr sz="3200" b="1" dirty="0">
                <a:solidFill>
                  <a:srgbClr val="000000"/>
                </a:solidFill>
                <a:latin typeface="Calibri"/>
                <a:cs typeface="Calibri"/>
              </a:rPr>
              <a:t>Significance </a:t>
            </a:r>
            <a:r>
              <a:rPr sz="3200" dirty="0">
                <a:solidFill>
                  <a:srgbClr val="000000"/>
                </a:solidFill>
                <a:latin typeface="Calibri"/>
                <a:cs typeface="Calibri"/>
              </a:rPr>
              <a:t>estimates</a:t>
            </a:r>
          </a:p>
        </p:txBody>
      </p:sp>
      <p:sp>
        <p:nvSpPr>
          <p:cNvPr id="6" name="object 6"/>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1"/>
          <p:cNvSpPr/>
          <p:nvPr/>
        </p:nvSpPr>
        <p:spPr>
          <a:xfrm>
            <a:off x="3595116" y="1249610"/>
            <a:ext cx="5001767" cy="5401056"/>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4241177" y="207334"/>
            <a:ext cx="3869249" cy="654025"/>
          </a:xfrm>
          <a:prstGeom prst="rect">
            <a:avLst/>
          </a:prstGeom>
        </p:spPr>
        <p:txBody>
          <a:bodyPr vert="horz" wrap="square" lIns="0" tIns="0" rIns="0" bIns="0" rtlCol="0">
            <a:spAutoFit/>
          </a:bodyPr>
          <a:lstStyle/>
          <a:p>
            <a:pPr marL="0" marR="0">
              <a:lnSpc>
                <a:spcPts val="5108"/>
              </a:lnSpc>
              <a:spcBef>
                <a:spcPct val="0"/>
              </a:spcBef>
              <a:spcAft>
                <a:spcPct val="0"/>
              </a:spcAft>
            </a:pPr>
            <a:r>
              <a:rPr sz="4400" spc="-24" dirty="0">
                <a:solidFill>
                  <a:srgbClr val="000000"/>
                </a:solidFill>
                <a:latin typeface="Trebuchet MS"/>
                <a:cs typeface="Trebuchet MS"/>
              </a:rPr>
              <a:t>The</a:t>
            </a:r>
            <a:r>
              <a:rPr sz="4400" spc="-27" dirty="0">
                <a:solidFill>
                  <a:srgbClr val="000000"/>
                </a:solidFill>
                <a:latin typeface="Trebuchet MS"/>
                <a:cs typeface="Trebuchet MS"/>
              </a:rPr>
              <a:t> </a:t>
            </a:r>
            <a:r>
              <a:rPr sz="4400" spc="-16" dirty="0">
                <a:solidFill>
                  <a:srgbClr val="000000"/>
                </a:solidFill>
                <a:latin typeface="Trebuchet MS"/>
                <a:cs typeface="Trebuchet MS"/>
              </a:rPr>
              <a:t>Iris</a:t>
            </a:r>
            <a:r>
              <a:rPr sz="4400" spc="-999" dirty="0">
                <a:solidFill>
                  <a:srgbClr val="000000"/>
                </a:solidFill>
                <a:latin typeface="Trebuchet MS"/>
                <a:cs typeface="Trebuchet MS"/>
              </a:rPr>
              <a:t> </a:t>
            </a:r>
            <a:r>
              <a:rPr sz="4400" spc="-42" dirty="0">
                <a:solidFill>
                  <a:srgbClr val="000000"/>
                </a:solidFill>
                <a:latin typeface="Trebuchet MS"/>
                <a:cs typeface="Trebuchet MS"/>
              </a:rPr>
              <a:t>dataset</a:t>
            </a:r>
          </a:p>
        </p:txBody>
      </p:sp>
      <p:sp>
        <p:nvSpPr>
          <p:cNvPr id="4" name="object 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pic>
        <p:nvPicPr>
          <p:cNvPr id="1026" name="Picture 2" descr="Sepal | flower part | Britannica">
            <a:extLst>
              <a:ext uri="{FF2B5EF4-FFF2-40B4-BE49-F238E27FC236}">
                <a16:creationId xmlns:a16="http://schemas.microsoft.com/office/drawing/2014/main" id="{1466EF5C-9FDE-4198-9CB4-144F52D3F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401" y="1628801"/>
            <a:ext cx="2438398" cy="18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
          <p:cNvSpPr/>
          <p:nvPr/>
        </p:nvSpPr>
        <p:spPr>
          <a:xfrm>
            <a:off x="2374392" y="1544599"/>
            <a:ext cx="6952664" cy="4296251"/>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2789148" y="223029"/>
            <a:ext cx="6773882"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spc="-13">
                <a:solidFill>
                  <a:srgbClr val="000000"/>
                </a:solidFill>
                <a:latin typeface="Trebuchet MS"/>
                <a:cs typeface="Trebuchet MS"/>
              </a:rPr>
              <a:t>The</a:t>
            </a:r>
            <a:r>
              <a:rPr sz="4000" spc="-567">
                <a:solidFill>
                  <a:srgbClr val="000000"/>
                </a:solidFill>
                <a:latin typeface="Trebuchet MS"/>
                <a:cs typeface="Trebuchet MS"/>
              </a:rPr>
              <a:t> </a:t>
            </a:r>
            <a:r>
              <a:rPr sz="4000" spc="-36">
                <a:solidFill>
                  <a:srgbClr val="000000"/>
                </a:solidFill>
                <a:latin typeface="Trebuchet MS"/>
                <a:cs typeface="Trebuchet MS"/>
              </a:rPr>
              <a:t>importance</a:t>
            </a:r>
            <a:r>
              <a:rPr sz="4000" spc="-599">
                <a:solidFill>
                  <a:srgbClr val="000000"/>
                </a:solidFill>
                <a:latin typeface="Trebuchet MS"/>
                <a:cs typeface="Trebuchet MS"/>
              </a:rPr>
              <a:t> </a:t>
            </a:r>
            <a:r>
              <a:rPr sz="4000">
                <a:solidFill>
                  <a:srgbClr val="000000"/>
                </a:solidFill>
                <a:latin typeface="Trebuchet MS"/>
                <a:cs typeface="Trebuchet MS"/>
              </a:rPr>
              <a:t>of</a:t>
            </a:r>
            <a:r>
              <a:rPr sz="4000" spc="-520">
                <a:solidFill>
                  <a:srgbClr val="000000"/>
                </a:solidFill>
                <a:latin typeface="Trebuchet MS"/>
                <a:cs typeface="Trebuchet MS"/>
              </a:rPr>
              <a:t> </a:t>
            </a:r>
            <a:r>
              <a:rPr sz="4000" spc="-21">
                <a:solidFill>
                  <a:srgbClr val="000000"/>
                </a:solidFill>
                <a:latin typeface="Trebuchet MS"/>
                <a:cs typeface="Trebuchet MS"/>
              </a:rPr>
              <a:t>sample</a:t>
            </a:r>
            <a:r>
              <a:rPr sz="4000" spc="-583">
                <a:solidFill>
                  <a:srgbClr val="000000"/>
                </a:solidFill>
                <a:latin typeface="Trebuchet MS"/>
                <a:cs typeface="Trebuchet MS"/>
              </a:rPr>
              <a:t> </a:t>
            </a:r>
            <a:r>
              <a:rPr sz="4000" spc="-26">
                <a:solidFill>
                  <a:srgbClr val="000000"/>
                </a:solidFill>
                <a:latin typeface="Trebuchet MS"/>
                <a:cs typeface="Trebuchet MS"/>
              </a:rPr>
              <a:t>size</a:t>
            </a:r>
          </a:p>
        </p:txBody>
      </p:sp>
      <p:sp>
        <p:nvSpPr>
          <p:cNvPr id="4" name="object 4"/>
          <p:cNvSpPr txBox="1"/>
          <p:nvPr/>
        </p:nvSpPr>
        <p:spPr>
          <a:xfrm>
            <a:off x="10077323" y="6499056"/>
            <a:ext cx="1626131" cy="374729"/>
          </a:xfrm>
          <a:prstGeom prst="rect">
            <a:avLst/>
          </a:prstGeom>
        </p:spPr>
        <p:txBody>
          <a:bodyPr vert="horz" wrap="square" lIns="0" tIns="0" rIns="0" bIns="0" rtlCol="0">
            <a:spAutoFit/>
          </a:bodyPr>
          <a:lstStyle/>
          <a:p>
            <a:pPr marL="0" marR="0">
              <a:lnSpc>
                <a:spcPts val="1340"/>
              </a:lnSpc>
              <a:spcBef>
                <a:spcPct val="0"/>
              </a:spcBef>
              <a:spcAft>
                <a:spcPct val="0"/>
              </a:spcAft>
            </a:pPr>
            <a:r>
              <a:rPr sz="1200">
                <a:solidFill>
                  <a:srgbClr val="000000"/>
                </a:solidFill>
                <a:latin typeface="Arial"/>
                <a:cs typeface="Arial"/>
              </a:rPr>
              <a:t>Statistics for Software</a:t>
            </a:r>
          </a:p>
          <a:p>
            <a:pPr marL="0" marR="0">
              <a:lnSpc>
                <a:spcPts val="1310"/>
              </a:lnSpc>
              <a:spcBef>
                <a:spcPts val="50"/>
              </a:spcBef>
              <a:spcAft>
                <a:spcPct val="0"/>
              </a:spcAft>
            </a:pPr>
            <a:r>
              <a:rPr sz="1200">
                <a:solidFill>
                  <a:srgbClr val="000000"/>
                </a:solidFill>
                <a:latin typeface="Arial"/>
                <a:cs typeface="Arial"/>
              </a:rPr>
              <a:t>Engineers</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1"/>
          <p:cNvSpPr/>
          <p:nvPr/>
        </p:nvSpPr>
        <p:spPr>
          <a:xfrm>
            <a:off x="1450340" y="796188"/>
            <a:ext cx="8886444" cy="5173980"/>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10077450" y="6491658"/>
            <a:ext cx="2150076" cy="404729"/>
          </a:xfrm>
          <a:prstGeom prst="rect">
            <a:avLst/>
          </a:prstGeom>
        </p:spPr>
        <p:txBody>
          <a:bodyPr vert="horz" wrap="square" lIns="0" tIns="0" rIns="0" bIns="0" rtlCol="0">
            <a:spAutoFit/>
          </a:bodyPr>
          <a:lstStyle/>
          <a:p>
            <a:pPr marL="0" marR="0">
              <a:lnSpc>
                <a:spcPts val="1422"/>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1"/>
          <p:cNvSpPr/>
          <p:nvPr/>
        </p:nvSpPr>
        <p:spPr>
          <a:xfrm>
            <a:off x="1458468" y="1502943"/>
            <a:ext cx="8569351" cy="4989195"/>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506729" y="190500"/>
            <a:ext cx="11195684" cy="1199515"/>
          </a:xfrm>
          <a:prstGeom prst="rect">
            <a:avLst/>
          </a:prstGeom>
          <a:blipFill>
            <a:blip r:embed="rId4"/>
            <a:stretch>
              <a:fillRect/>
            </a:stretch>
          </a:blipFill>
        </p:spPr>
        <p:txBody>
          <a:bodyPr wrap="square" lIns="0" tIns="0" rIns="0" bIns="0" rtlCol="0">
            <a:spAutoFit/>
          </a:bodyPr>
          <a:lstStyle/>
          <a:p>
            <a:endParaRPr/>
          </a:p>
        </p:txBody>
      </p:sp>
      <p:sp>
        <p:nvSpPr>
          <p:cNvPr id="4" name="object 4"/>
          <p:cNvSpPr txBox="1"/>
          <p:nvPr/>
        </p:nvSpPr>
        <p:spPr>
          <a:xfrm>
            <a:off x="4825022" y="236398"/>
            <a:ext cx="2590230" cy="658217"/>
          </a:xfrm>
          <a:prstGeom prst="rect">
            <a:avLst/>
          </a:prstGeom>
        </p:spPr>
        <p:txBody>
          <a:bodyPr vert="horz" wrap="square" lIns="0" tIns="0" rIns="0" bIns="0" rtlCol="0">
            <a:spAutoFit/>
          </a:bodyPr>
          <a:lstStyle/>
          <a:p>
            <a:pPr marL="0" marR="0">
              <a:lnSpc>
                <a:spcPts val="4882"/>
              </a:lnSpc>
              <a:spcBef>
                <a:spcPct val="0"/>
              </a:spcBef>
              <a:spcAft>
                <a:spcPct val="0"/>
              </a:spcAft>
            </a:pPr>
            <a:r>
              <a:rPr sz="4000" b="1">
                <a:solidFill>
                  <a:srgbClr val="000000"/>
                </a:solidFill>
                <a:latin typeface="Calibri"/>
                <a:cs typeface="Calibri"/>
              </a:rPr>
              <a:t>Conclusion:</a:t>
            </a:r>
          </a:p>
        </p:txBody>
      </p:sp>
      <p:sp>
        <p:nvSpPr>
          <p:cNvPr id="5" name="object 5"/>
          <p:cNvSpPr txBox="1"/>
          <p:nvPr/>
        </p:nvSpPr>
        <p:spPr>
          <a:xfrm>
            <a:off x="622109" y="850026"/>
            <a:ext cx="11014348" cy="534193"/>
          </a:xfrm>
          <a:prstGeom prst="rect">
            <a:avLst/>
          </a:prstGeom>
        </p:spPr>
        <p:txBody>
          <a:bodyPr vert="horz" wrap="square" lIns="0" tIns="0" rIns="0" bIns="0" rtlCol="0">
            <a:spAutoFit/>
          </a:bodyPr>
          <a:lstStyle/>
          <a:p>
            <a:pPr marL="0" marR="0">
              <a:lnSpc>
                <a:spcPts val="3906"/>
              </a:lnSpc>
              <a:spcBef>
                <a:spcPct val="0"/>
              </a:spcBef>
              <a:spcAft>
                <a:spcPct val="0"/>
              </a:spcAft>
            </a:pPr>
            <a:r>
              <a:rPr sz="3200">
                <a:solidFill>
                  <a:srgbClr val="000000"/>
                </a:solidFill>
                <a:latin typeface="Calibri"/>
                <a:cs typeface="Calibri"/>
              </a:rPr>
              <a:t>NOT ALL CONTINUOUS VARIABLES ARE NORMALLY DISTRIBUTTED</a:t>
            </a:r>
          </a:p>
        </p:txBody>
      </p:sp>
      <p:sp>
        <p:nvSpPr>
          <p:cNvPr id="6" name="object 6"/>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
          <p:cNvSpPr/>
          <p:nvPr/>
        </p:nvSpPr>
        <p:spPr>
          <a:xfrm>
            <a:off x="5686618" y="2116378"/>
            <a:ext cx="6318885" cy="3421380"/>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101466" y="1735450"/>
            <a:ext cx="5551169" cy="3973195"/>
          </a:xfrm>
          <a:prstGeom prst="rect">
            <a:avLst/>
          </a:prstGeom>
          <a:blipFill>
            <a:blip r:embed="rId4"/>
            <a:stretch>
              <a:fillRect/>
            </a:stretch>
          </a:blipFill>
        </p:spPr>
        <p:txBody>
          <a:bodyPr wrap="square" lIns="0" tIns="0" rIns="0" bIns="0" rtlCol="0">
            <a:spAutoFit/>
          </a:bodyPr>
          <a:lstStyle/>
          <a:p>
            <a:endParaRPr/>
          </a:p>
        </p:txBody>
      </p:sp>
      <p:sp>
        <p:nvSpPr>
          <p:cNvPr id="4" name="object 4"/>
          <p:cNvSpPr txBox="1"/>
          <p:nvPr/>
        </p:nvSpPr>
        <p:spPr>
          <a:xfrm>
            <a:off x="2689860" y="177309"/>
            <a:ext cx="8501271"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spc="-36">
                <a:solidFill>
                  <a:srgbClr val="000000"/>
                </a:solidFill>
                <a:latin typeface="Trebuchet MS"/>
                <a:cs typeface="Trebuchet MS"/>
              </a:rPr>
              <a:t>Frequency</a:t>
            </a:r>
            <a:r>
              <a:rPr sz="4000" spc="-814">
                <a:solidFill>
                  <a:srgbClr val="000000"/>
                </a:solidFill>
                <a:latin typeface="Trebuchet MS"/>
                <a:cs typeface="Trebuchet MS"/>
              </a:rPr>
              <a:t> </a:t>
            </a:r>
            <a:r>
              <a:rPr sz="4000" spc="-17">
                <a:solidFill>
                  <a:srgbClr val="000000"/>
                </a:solidFill>
                <a:latin typeface="Trebuchet MS"/>
                <a:cs typeface="Trebuchet MS"/>
              </a:rPr>
              <a:t>vs.</a:t>
            </a:r>
            <a:r>
              <a:rPr sz="4000" spc="-770">
                <a:solidFill>
                  <a:srgbClr val="000000"/>
                </a:solidFill>
                <a:latin typeface="Trebuchet MS"/>
                <a:cs typeface="Trebuchet MS"/>
              </a:rPr>
              <a:t> </a:t>
            </a:r>
            <a:r>
              <a:rPr sz="4000" spc="-36">
                <a:solidFill>
                  <a:srgbClr val="000000"/>
                </a:solidFill>
                <a:latin typeface="Trebuchet MS"/>
                <a:cs typeface="Trebuchet MS"/>
              </a:rPr>
              <a:t>Probability</a:t>
            </a:r>
            <a:r>
              <a:rPr sz="4000" spc="-814">
                <a:solidFill>
                  <a:srgbClr val="000000"/>
                </a:solidFill>
                <a:latin typeface="Trebuchet MS"/>
                <a:cs typeface="Trebuchet MS"/>
              </a:rPr>
              <a:t> </a:t>
            </a:r>
            <a:r>
              <a:rPr sz="4000" spc="-32">
                <a:solidFill>
                  <a:srgbClr val="000000"/>
                </a:solidFill>
                <a:latin typeface="Trebuchet MS"/>
                <a:cs typeface="Trebuchet MS"/>
              </a:rPr>
              <a:t>Distributions</a:t>
            </a:r>
          </a:p>
        </p:txBody>
      </p:sp>
      <p:sp>
        <p:nvSpPr>
          <p:cNvPr id="5" name="object 5"/>
          <p:cNvSpPr txBox="1"/>
          <p:nvPr/>
        </p:nvSpPr>
        <p:spPr>
          <a:xfrm>
            <a:off x="1184275" y="1260785"/>
            <a:ext cx="4482785" cy="542426"/>
          </a:xfrm>
          <a:prstGeom prst="rect">
            <a:avLst/>
          </a:prstGeom>
        </p:spPr>
        <p:txBody>
          <a:bodyPr vert="horz" wrap="square" lIns="0" tIns="0" rIns="0" bIns="0" rtlCol="0">
            <a:spAutoFit/>
          </a:bodyPr>
          <a:lstStyle/>
          <a:p>
            <a:pPr marL="0" marR="0">
              <a:lnSpc>
                <a:spcPts val="3971"/>
              </a:lnSpc>
              <a:spcBef>
                <a:spcPct val="0"/>
              </a:spcBef>
              <a:spcAft>
                <a:spcPct val="0"/>
              </a:spcAft>
            </a:pPr>
            <a:r>
              <a:rPr sz="3400" spc="-96">
                <a:solidFill>
                  <a:srgbClr val="000000"/>
                </a:solidFill>
                <a:latin typeface="Trebuchet MS"/>
                <a:cs typeface="Trebuchet MS"/>
              </a:rPr>
              <a:t>Probability</a:t>
            </a:r>
            <a:r>
              <a:rPr sz="3400" spc="-442">
                <a:solidFill>
                  <a:srgbClr val="000000"/>
                </a:solidFill>
                <a:latin typeface="Trebuchet MS"/>
                <a:cs typeface="Trebuchet MS"/>
              </a:rPr>
              <a:t> </a:t>
            </a:r>
            <a:r>
              <a:rPr sz="3400" spc="-92">
                <a:solidFill>
                  <a:srgbClr val="000000"/>
                </a:solidFill>
                <a:latin typeface="Trebuchet MS"/>
                <a:cs typeface="Trebuchet MS"/>
              </a:rPr>
              <a:t>Distributions</a:t>
            </a:r>
          </a:p>
        </p:txBody>
      </p:sp>
      <p:sp>
        <p:nvSpPr>
          <p:cNvPr id="6" name="object 6"/>
          <p:cNvSpPr txBox="1"/>
          <p:nvPr/>
        </p:nvSpPr>
        <p:spPr>
          <a:xfrm>
            <a:off x="7078103" y="1423572"/>
            <a:ext cx="4621351" cy="555698"/>
          </a:xfrm>
          <a:prstGeom prst="rect">
            <a:avLst/>
          </a:prstGeom>
        </p:spPr>
        <p:txBody>
          <a:bodyPr vert="horz" wrap="square" lIns="0" tIns="0" rIns="0" bIns="0" rtlCol="0">
            <a:spAutoFit/>
          </a:bodyPr>
          <a:lstStyle/>
          <a:p>
            <a:pPr marL="0" marR="0">
              <a:lnSpc>
                <a:spcPts val="4075"/>
              </a:lnSpc>
              <a:spcBef>
                <a:spcPct val="0"/>
              </a:spcBef>
              <a:spcAft>
                <a:spcPct val="0"/>
              </a:spcAft>
            </a:pPr>
            <a:r>
              <a:rPr sz="3500" spc="-68">
                <a:solidFill>
                  <a:srgbClr val="000000"/>
                </a:solidFill>
                <a:latin typeface="Trebuchet MS"/>
                <a:cs typeface="Trebuchet MS"/>
              </a:rPr>
              <a:t>Frequency</a:t>
            </a:r>
            <a:r>
              <a:rPr sz="3500" spc="-689">
                <a:solidFill>
                  <a:srgbClr val="000000"/>
                </a:solidFill>
                <a:latin typeface="Trebuchet MS"/>
                <a:cs typeface="Trebuchet MS"/>
              </a:rPr>
              <a:t> </a:t>
            </a:r>
            <a:r>
              <a:rPr sz="3500" spc="-60">
                <a:solidFill>
                  <a:srgbClr val="000000"/>
                </a:solidFill>
                <a:latin typeface="Trebuchet MS"/>
                <a:cs typeface="Trebuchet MS"/>
              </a:rPr>
              <a:t>Distributions</a:t>
            </a:r>
          </a:p>
        </p:txBody>
      </p:sp>
      <p:sp>
        <p:nvSpPr>
          <p:cNvPr id="7" name="object 7"/>
          <p:cNvSpPr txBox="1"/>
          <p:nvPr/>
        </p:nvSpPr>
        <p:spPr>
          <a:xfrm>
            <a:off x="7929206" y="5797619"/>
            <a:ext cx="2118408" cy="410170"/>
          </a:xfrm>
          <a:prstGeom prst="rect">
            <a:avLst/>
          </a:prstGeom>
        </p:spPr>
        <p:txBody>
          <a:bodyPr vert="horz" wrap="square" lIns="0" tIns="0" rIns="0" bIns="0" rtlCol="0">
            <a:spAutoFit/>
          </a:bodyPr>
          <a:lstStyle/>
          <a:p>
            <a:pPr marL="0" marR="0">
              <a:lnSpc>
                <a:spcPts val="2929"/>
              </a:lnSpc>
              <a:spcBef>
                <a:spcPct val="0"/>
              </a:spcBef>
              <a:spcAft>
                <a:spcPct val="0"/>
              </a:spcAft>
            </a:pPr>
            <a:r>
              <a:rPr sz="2400" i="1">
                <a:solidFill>
                  <a:srgbClr val="000000"/>
                </a:solidFill>
                <a:latin typeface="Calibri"/>
                <a:cs typeface="Calibri"/>
              </a:rPr>
              <a:t># counts per bin</a:t>
            </a:r>
          </a:p>
        </p:txBody>
      </p:sp>
      <p:sp>
        <p:nvSpPr>
          <p:cNvPr id="8" name="object 8"/>
          <p:cNvSpPr txBox="1"/>
          <p:nvPr/>
        </p:nvSpPr>
        <p:spPr>
          <a:xfrm>
            <a:off x="1314450" y="5826181"/>
            <a:ext cx="3727448" cy="410170"/>
          </a:xfrm>
          <a:prstGeom prst="rect">
            <a:avLst/>
          </a:prstGeom>
        </p:spPr>
        <p:txBody>
          <a:bodyPr vert="horz" wrap="square" lIns="0" tIns="0" rIns="0" bIns="0" rtlCol="0">
            <a:spAutoFit/>
          </a:bodyPr>
          <a:lstStyle/>
          <a:p>
            <a:pPr marL="0" marR="0">
              <a:lnSpc>
                <a:spcPts val="2929"/>
              </a:lnSpc>
              <a:spcBef>
                <a:spcPct val="0"/>
              </a:spcBef>
              <a:spcAft>
                <a:spcPct val="0"/>
              </a:spcAft>
            </a:pPr>
            <a:r>
              <a:rPr sz="2400" i="1">
                <a:solidFill>
                  <a:srgbClr val="000000"/>
                </a:solidFill>
                <a:latin typeface="Calibri"/>
                <a:cs typeface="Calibri"/>
              </a:rPr>
              <a:t># frequency of counts per bin</a:t>
            </a:r>
          </a:p>
        </p:txBody>
      </p:sp>
      <p:sp>
        <p:nvSpPr>
          <p:cNvPr id="9" name="object 9"/>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1"/>
          <p:cNvSpPr/>
          <p:nvPr/>
        </p:nvSpPr>
        <p:spPr>
          <a:xfrm>
            <a:off x="0" y="0"/>
            <a:ext cx="12700" cy="12700"/>
          </a:xfrm>
          <a:prstGeom prst="rect">
            <a:avLst/>
          </a:prstGeom>
          <a:blipFill>
            <a:blip r:embed="rId3"/>
            <a:stretch>
              <a:fillRect/>
            </a:stretch>
          </a:blipFill>
        </p:spPr>
        <p:txBody>
          <a:bodyPr wrap="square" lIns="0" tIns="0" rIns="0" bIns="0" rtlCol="0">
            <a:spAutoFit/>
          </a:bodyPr>
          <a:lstStyle/>
          <a:p>
            <a:endParaRPr/>
          </a:p>
        </p:txBody>
      </p:sp>
      <p:sp>
        <p:nvSpPr>
          <p:cNvPr id="5" name="object 5"/>
          <p:cNvSpPr txBox="1"/>
          <p:nvPr/>
        </p:nvSpPr>
        <p:spPr>
          <a:xfrm>
            <a:off x="929005" y="188640"/>
            <a:ext cx="9551613" cy="6386364"/>
          </a:xfrm>
          <a:prstGeom prst="rect">
            <a:avLst/>
          </a:prstGeom>
        </p:spPr>
        <p:txBody>
          <a:bodyPr vert="horz" wrap="square" lIns="0" tIns="0" rIns="0" bIns="0" rtlCol="0">
            <a:spAutoFit/>
          </a:bodyPr>
          <a:lstStyle/>
          <a:p>
            <a:pPr marL="0" marR="0">
              <a:spcBef>
                <a:spcPts val="600"/>
              </a:spcBef>
              <a:spcAft>
                <a:spcPct val="0"/>
              </a:spcAft>
            </a:pPr>
            <a:r>
              <a:rPr lang="en-US" sz="3200" spc="-164" dirty="0">
                <a:solidFill>
                  <a:srgbClr val="000000"/>
                </a:solidFill>
                <a:latin typeface="Trebuchet MS"/>
                <a:cs typeface="Trebuchet MS"/>
              </a:rPr>
              <a:t>Course</a:t>
            </a:r>
            <a:r>
              <a:rPr lang="en-US" sz="3200" spc="430" dirty="0">
                <a:solidFill>
                  <a:srgbClr val="000000"/>
                </a:solidFill>
                <a:latin typeface="Trebuchet MS"/>
                <a:cs typeface="Trebuchet MS"/>
              </a:rPr>
              <a:t> </a:t>
            </a:r>
            <a:r>
              <a:rPr lang="en-US" sz="3200" spc="-181" dirty="0">
                <a:solidFill>
                  <a:srgbClr val="000000"/>
                </a:solidFill>
                <a:latin typeface="Trebuchet MS"/>
                <a:cs typeface="Trebuchet MS"/>
              </a:rPr>
              <a:t>Requirements</a:t>
            </a:r>
          </a:p>
          <a:p>
            <a:pPr marL="431800" marR="0" indent="-342900">
              <a:spcBef>
                <a:spcPts val="600"/>
              </a:spcBef>
              <a:spcAft>
                <a:spcPct val="0"/>
              </a:spcAft>
              <a:buFont typeface="Arial" panose="020B0604020202020204" pitchFamily="34" charset="0"/>
              <a:buChar char="•"/>
            </a:pPr>
            <a:r>
              <a:rPr lang="en-US" sz="2400" dirty="0">
                <a:solidFill>
                  <a:srgbClr val="000000"/>
                </a:solidFill>
                <a:latin typeface="Calibri"/>
                <a:cs typeface="Calibri"/>
              </a:rPr>
              <a:t>4 HW Assignments,</a:t>
            </a:r>
            <a:r>
              <a:rPr lang="en-US" sz="2400" spc="-64" dirty="0">
                <a:solidFill>
                  <a:srgbClr val="000000"/>
                </a:solidFill>
                <a:latin typeface="Calibri"/>
                <a:cs typeface="Calibri"/>
              </a:rPr>
              <a:t> </a:t>
            </a:r>
            <a:r>
              <a:rPr lang="en-US" sz="2400" dirty="0">
                <a:solidFill>
                  <a:srgbClr val="000000"/>
                </a:solidFill>
                <a:latin typeface="Calibri"/>
                <a:cs typeface="Calibri"/>
              </a:rPr>
              <a:t>20%</a:t>
            </a:r>
          </a:p>
          <a:p>
            <a:pPr marL="431800" marR="0" indent="-342900">
              <a:spcBef>
                <a:spcPts val="600"/>
              </a:spcBef>
              <a:spcAft>
                <a:spcPct val="0"/>
              </a:spcAft>
              <a:buFont typeface="Arial" panose="020B0604020202020204" pitchFamily="34" charset="0"/>
              <a:buChar char="•"/>
            </a:pPr>
            <a:r>
              <a:rPr lang="en-US" sz="2400" spc="-15" dirty="0">
                <a:solidFill>
                  <a:srgbClr val="000000"/>
                </a:solidFill>
                <a:latin typeface="Calibri"/>
                <a:cs typeface="Calibri"/>
              </a:rPr>
              <a:t>Exam,</a:t>
            </a:r>
            <a:r>
              <a:rPr lang="en-US" sz="2400" spc="-10" dirty="0">
                <a:solidFill>
                  <a:srgbClr val="000000"/>
                </a:solidFill>
                <a:latin typeface="Calibri"/>
                <a:cs typeface="Calibri"/>
              </a:rPr>
              <a:t> </a:t>
            </a:r>
            <a:r>
              <a:rPr lang="en-US" sz="2400" dirty="0">
                <a:solidFill>
                  <a:srgbClr val="000000"/>
                </a:solidFill>
                <a:latin typeface="Calibri"/>
                <a:cs typeface="Calibri"/>
              </a:rPr>
              <a:t>80%</a:t>
            </a:r>
          </a:p>
          <a:p>
            <a:pPr marL="634" marR="0">
              <a:spcBef>
                <a:spcPts val="600"/>
              </a:spcBef>
              <a:spcAft>
                <a:spcPct val="0"/>
              </a:spcAft>
            </a:pPr>
            <a:r>
              <a:rPr lang="en-US" sz="3200" spc="-30" dirty="0">
                <a:solidFill>
                  <a:srgbClr val="000000"/>
                </a:solidFill>
                <a:latin typeface="Trebuchet MS"/>
                <a:cs typeface="Trebuchet MS"/>
              </a:rPr>
              <a:t>Success</a:t>
            </a:r>
            <a:r>
              <a:rPr lang="en-US" sz="3200" spc="-32" dirty="0">
                <a:solidFill>
                  <a:srgbClr val="000000"/>
                </a:solidFill>
                <a:latin typeface="Trebuchet MS"/>
                <a:cs typeface="Trebuchet MS"/>
              </a:rPr>
              <a:t> </a:t>
            </a:r>
            <a:r>
              <a:rPr lang="en-US" sz="3200" spc="-45" dirty="0">
                <a:solidFill>
                  <a:srgbClr val="000000"/>
                </a:solidFill>
                <a:latin typeface="Trebuchet MS"/>
                <a:cs typeface="Trebuchet MS"/>
              </a:rPr>
              <a:t>guaranteed if</a:t>
            </a:r>
            <a:endParaRPr lang="en-US" sz="3200" spc="-1014" dirty="0">
              <a:solidFill>
                <a:srgbClr val="000000"/>
              </a:solidFill>
              <a:latin typeface="Trebuchet MS"/>
              <a:cs typeface="Trebuchet MS"/>
            </a:endParaRPr>
          </a:p>
          <a:p>
            <a:pPr marL="343534" marR="0" indent="-342900">
              <a:spcBef>
                <a:spcPts val="600"/>
              </a:spcBef>
              <a:spcAft>
                <a:spcPct val="0"/>
              </a:spcAft>
              <a:buFont typeface="Arial" panose="020B0604020202020204" pitchFamily="34" charset="0"/>
              <a:buChar char="•"/>
            </a:pPr>
            <a:r>
              <a:rPr lang="en-US" sz="2400" spc="-15" dirty="0">
                <a:solidFill>
                  <a:srgbClr val="000000"/>
                </a:solidFill>
                <a:latin typeface="Calibri"/>
                <a:cs typeface="Calibri"/>
              </a:rPr>
              <a:t>Review</a:t>
            </a:r>
            <a:r>
              <a:rPr lang="en-US" sz="2400" spc="-16" dirty="0">
                <a:solidFill>
                  <a:srgbClr val="000000"/>
                </a:solidFill>
                <a:latin typeface="Calibri"/>
                <a:cs typeface="Calibri"/>
              </a:rPr>
              <a:t> </a:t>
            </a:r>
            <a:r>
              <a:rPr lang="en-US" sz="2400" dirty="0">
                <a:solidFill>
                  <a:srgbClr val="000000"/>
                </a:solidFill>
                <a:latin typeface="Calibri"/>
                <a:cs typeface="Calibri"/>
              </a:rPr>
              <a:t>class materials </a:t>
            </a:r>
            <a:r>
              <a:rPr lang="en-US" sz="2400" spc="-25" dirty="0">
                <a:solidFill>
                  <a:srgbClr val="000000"/>
                </a:solidFill>
                <a:latin typeface="Calibri"/>
                <a:cs typeface="Calibri"/>
              </a:rPr>
              <a:t>before</a:t>
            </a:r>
            <a:r>
              <a:rPr lang="en-US" sz="2400" spc="-26" dirty="0">
                <a:solidFill>
                  <a:srgbClr val="000000"/>
                </a:solidFill>
                <a:latin typeface="Calibri"/>
                <a:cs typeface="Calibri"/>
              </a:rPr>
              <a:t> </a:t>
            </a:r>
            <a:r>
              <a:rPr lang="en-US" sz="2400" dirty="0">
                <a:solidFill>
                  <a:srgbClr val="000000"/>
                </a:solidFill>
                <a:latin typeface="Calibri"/>
                <a:cs typeface="Calibri"/>
              </a:rPr>
              <a:t>each</a:t>
            </a:r>
            <a:r>
              <a:rPr lang="en-US" sz="2400" spc="-25" dirty="0">
                <a:solidFill>
                  <a:srgbClr val="000000"/>
                </a:solidFill>
                <a:latin typeface="Calibri"/>
                <a:cs typeface="Calibri"/>
              </a:rPr>
              <a:t> </a:t>
            </a:r>
            <a:r>
              <a:rPr lang="en-US" sz="2400" dirty="0">
                <a:solidFill>
                  <a:srgbClr val="000000"/>
                </a:solidFill>
                <a:latin typeface="Calibri"/>
                <a:cs typeface="Calibri"/>
              </a:rPr>
              <a:t>lecture</a:t>
            </a:r>
          </a:p>
          <a:p>
            <a:pPr marL="342900" marR="0" indent="-342900">
              <a:spcBef>
                <a:spcPts val="600"/>
              </a:spcBef>
              <a:spcAft>
                <a:spcPct val="0"/>
              </a:spcAft>
              <a:buFont typeface="Arial" panose="020B0604020202020204" pitchFamily="34" charset="0"/>
              <a:buChar char="•"/>
            </a:pPr>
            <a:r>
              <a:rPr lang="en-US" sz="2400" dirty="0">
                <a:solidFill>
                  <a:srgbClr val="000000"/>
                </a:solidFill>
                <a:latin typeface="Calibri"/>
                <a:cs typeface="Calibri"/>
              </a:rPr>
              <a:t>Practice and freely </a:t>
            </a:r>
            <a:r>
              <a:rPr lang="en-US" sz="2400" spc="-15" dirty="0">
                <a:solidFill>
                  <a:srgbClr val="000000"/>
                </a:solidFill>
                <a:latin typeface="Calibri"/>
                <a:cs typeface="Calibri"/>
              </a:rPr>
              <a:t>explore </a:t>
            </a:r>
            <a:r>
              <a:rPr lang="en-US" sz="2400" dirty="0">
                <a:solidFill>
                  <a:srgbClr val="000000"/>
                </a:solidFill>
                <a:latin typeface="Calibri"/>
                <a:cs typeface="Calibri"/>
              </a:rPr>
              <a:t>R</a:t>
            </a:r>
            <a:r>
              <a:rPr lang="en-US" sz="2400" spc="-76" dirty="0">
                <a:solidFill>
                  <a:srgbClr val="000000"/>
                </a:solidFill>
                <a:latin typeface="Calibri"/>
                <a:cs typeface="Calibri"/>
              </a:rPr>
              <a:t> </a:t>
            </a:r>
            <a:r>
              <a:rPr lang="en-US" sz="2400" spc="-15" dirty="0">
                <a:solidFill>
                  <a:srgbClr val="000000"/>
                </a:solidFill>
                <a:latin typeface="Calibri"/>
                <a:cs typeface="Calibri"/>
              </a:rPr>
              <a:t>software</a:t>
            </a:r>
          </a:p>
          <a:p>
            <a:pPr marL="74930" marR="0">
              <a:spcBef>
                <a:spcPts val="600"/>
              </a:spcBef>
              <a:spcAft>
                <a:spcPct val="0"/>
              </a:spcAft>
            </a:pPr>
            <a:r>
              <a:rPr sz="3200" dirty="0">
                <a:solidFill>
                  <a:srgbClr val="000000"/>
                </a:solidFill>
                <a:latin typeface="Trebuchet MS"/>
                <a:cs typeface="Trebuchet MS"/>
              </a:rPr>
              <a:t>Resources</a:t>
            </a:r>
          </a:p>
          <a:p>
            <a:pPr marL="342900" marR="0" indent="-342900">
              <a:spcBef>
                <a:spcPts val="600"/>
              </a:spcBef>
              <a:spcAft>
                <a:spcPct val="0"/>
              </a:spcAft>
              <a:buFont typeface="Arial" panose="020B0604020202020204" pitchFamily="34" charset="0"/>
              <a:buChar char="•"/>
            </a:pPr>
            <a:r>
              <a:rPr sz="2400" dirty="0">
                <a:solidFill>
                  <a:srgbClr val="000000"/>
                </a:solidFill>
                <a:latin typeface="Calibri"/>
                <a:cs typeface="Calibri"/>
              </a:rPr>
              <a:t>All </a:t>
            </a:r>
            <a:r>
              <a:rPr sz="2400" spc="-15" dirty="0">
                <a:solidFill>
                  <a:srgbClr val="000000"/>
                </a:solidFill>
                <a:latin typeface="Calibri"/>
                <a:cs typeface="Calibri"/>
              </a:rPr>
              <a:t>course</a:t>
            </a:r>
            <a:r>
              <a:rPr sz="2400" spc="-13" dirty="0">
                <a:solidFill>
                  <a:srgbClr val="000000"/>
                </a:solidFill>
                <a:latin typeface="Calibri"/>
                <a:cs typeface="Calibri"/>
              </a:rPr>
              <a:t> </a:t>
            </a:r>
            <a:r>
              <a:rPr sz="2400" dirty="0">
                <a:solidFill>
                  <a:srgbClr val="000000"/>
                </a:solidFill>
                <a:latin typeface="Calibri"/>
                <a:cs typeface="Calibri"/>
              </a:rPr>
              <a:t>materials on</a:t>
            </a:r>
            <a:r>
              <a:rPr sz="2400" spc="-39" dirty="0">
                <a:solidFill>
                  <a:srgbClr val="000000"/>
                </a:solidFill>
                <a:latin typeface="Calibri"/>
                <a:cs typeface="Calibri"/>
              </a:rPr>
              <a:t> </a:t>
            </a:r>
            <a:r>
              <a:rPr sz="2400" dirty="0">
                <a:solidFill>
                  <a:srgbClr val="000000"/>
                </a:solidFill>
                <a:latin typeface="Calibri"/>
                <a:cs typeface="Calibri"/>
              </a:rPr>
              <a:t>Moodle</a:t>
            </a:r>
          </a:p>
          <a:p>
            <a:pPr marL="342900" marR="0" indent="-342900">
              <a:spcBef>
                <a:spcPts val="600"/>
              </a:spcBef>
              <a:spcAft>
                <a:spcPct val="0"/>
              </a:spcAft>
              <a:buFont typeface="Arial" panose="020B0604020202020204" pitchFamily="34" charset="0"/>
              <a:buChar char="•"/>
            </a:pPr>
            <a:r>
              <a:rPr sz="2400" spc="-58" dirty="0">
                <a:solidFill>
                  <a:srgbClr val="000000"/>
                </a:solidFill>
                <a:latin typeface="Calibri"/>
                <a:cs typeface="Calibri"/>
              </a:rPr>
              <a:t>“An</a:t>
            </a:r>
            <a:r>
              <a:rPr sz="2400" spc="-60" dirty="0">
                <a:solidFill>
                  <a:srgbClr val="000000"/>
                </a:solidFill>
                <a:latin typeface="Calibri"/>
                <a:cs typeface="Calibri"/>
              </a:rPr>
              <a:t> </a:t>
            </a:r>
            <a:r>
              <a:rPr sz="2400" dirty="0">
                <a:solidFill>
                  <a:srgbClr val="000000"/>
                </a:solidFill>
                <a:latin typeface="Calibri"/>
                <a:cs typeface="Calibri"/>
              </a:rPr>
              <a:t>Introduction </a:t>
            </a:r>
            <a:r>
              <a:rPr sz="2400" spc="-15" dirty="0">
                <a:solidFill>
                  <a:srgbClr val="000000"/>
                </a:solidFill>
                <a:latin typeface="Calibri"/>
                <a:cs typeface="Calibri"/>
              </a:rPr>
              <a:t>to</a:t>
            </a:r>
            <a:r>
              <a:rPr sz="2400" spc="-14" dirty="0">
                <a:solidFill>
                  <a:srgbClr val="000000"/>
                </a:solidFill>
                <a:latin typeface="Calibri"/>
                <a:cs typeface="Calibri"/>
              </a:rPr>
              <a:t> </a:t>
            </a:r>
            <a:r>
              <a:rPr sz="2400" spc="-15" dirty="0">
                <a:solidFill>
                  <a:srgbClr val="000000"/>
                </a:solidFill>
                <a:latin typeface="Calibri"/>
                <a:cs typeface="Calibri"/>
              </a:rPr>
              <a:t>Statistical </a:t>
            </a:r>
            <a:r>
              <a:rPr sz="2400" dirty="0">
                <a:solidFill>
                  <a:srgbClr val="000000"/>
                </a:solidFill>
                <a:latin typeface="Calibri"/>
                <a:cs typeface="Calibri"/>
              </a:rPr>
              <a:t>Methods and </a:t>
            </a:r>
            <a:r>
              <a:rPr sz="2400" spc="-16" dirty="0">
                <a:solidFill>
                  <a:srgbClr val="000000"/>
                </a:solidFill>
                <a:latin typeface="Calibri"/>
                <a:cs typeface="Calibri"/>
              </a:rPr>
              <a:t>Data</a:t>
            </a:r>
            <a:r>
              <a:rPr sz="2400" spc="-13" dirty="0">
                <a:solidFill>
                  <a:srgbClr val="000000"/>
                </a:solidFill>
                <a:latin typeface="Calibri"/>
                <a:cs typeface="Calibri"/>
              </a:rPr>
              <a:t> </a:t>
            </a:r>
            <a:r>
              <a:rPr sz="2400" dirty="0">
                <a:solidFill>
                  <a:srgbClr val="000000"/>
                </a:solidFill>
                <a:latin typeface="Calibri"/>
                <a:cs typeface="Calibri"/>
              </a:rPr>
              <a:t>Analysis” by R. </a:t>
            </a:r>
            <a:r>
              <a:rPr sz="2400" spc="-20" dirty="0">
                <a:solidFill>
                  <a:srgbClr val="000000"/>
                </a:solidFill>
                <a:latin typeface="Calibri"/>
                <a:cs typeface="Calibri"/>
              </a:rPr>
              <a:t>Lyman</a:t>
            </a:r>
            <a:r>
              <a:rPr sz="2400" spc="-19" dirty="0">
                <a:solidFill>
                  <a:srgbClr val="000000"/>
                </a:solidFill>
                <a:latin typeface="Calibri"/>
                <a:cs typeface="Calibri"/>
              </a:rPr>
              <a:t> Ott</a:t>
            </a:r>
            <a:r>
              <a:rPr sz="2400" spc="-22" dirty="0">
                <a:solidFill>
                  <a:srgbClr val="000000"/>
                </a:solidFill>
                <a:latin typeface="Calibri"/>
                <a:cs typeface="Calibri"/>
              </a:rPr>
              <a:t> </a:t>
            </a:r>
            <a:r>
              <a:rPr sz="2400" dirty="0">
                <a:solidFill>
                  <a:srgbClr val="000000"/>
                </a:solidFill>
                <a:latin typeface="Calibri"/>
                <a:cs typeface="Calibri"/>
              </a:rPr>
              <a:t>and</a:t>
            </a:r>
            <a:r>
              <a:rPr lang="en-US" sz="2400" dirty="0">
                <a:solidFill>
                  <a:srgbClr val="000000"/>
                </a:solidFill>
                <a:latin typeface="Calibri"/>
                <a:cs typeface="Calibri"/>
              </a:rPr>
              <a:t> </a:t>
            </a:r>
            <a:r>
              <a:rPr sz="2400" dirty="0">
                <a:solidFill>
                  <a:srgbClr val="000000"/>
                </a:solidFill>
                <a:latin typeface="Calibri"/>
                <a:cs typeface="Calibri"/>
              </a:rPr>
              <a:t>Michael </a:t>
            </a:r>
            <a:r>
              <a:rPr sz="2400" spc="-15" dirty="0" err="1">
                <a:solidFill>
                  <a:srgbClr val="000000"/>
                </a:solidFill>
                <a:latin typeface="Calibri"/>
                <a:cs typeface="Calibri"/>
              </a:rPr>
              <a:t>Longnecker</a:t>
            </a:r>
            <a:r>
              <a:rPr sz="2400" spc="-13" dirty="0">
                <a:solidFill>
                  <a:srgbClr val="000000"/>
                </a:solidFill>
                <a:latin typeface="Calibri"/>
                <a:cs typeface="Calibri"/>
              </a:rPr>
              <a:t> </a:t>
            </a:r>
            <a:r>
              <a:rPr sz="2400" dirty="0">
                <a:solidFill>
                  <a:srgbClr val="000000"/>
                </a:solidFill>
                <a:latin typeface="Calibri"/>
                <a:cs typeface="Calibri"/>
              </a:rPr>
              <a:t>(on</a:t>
            </a:r>
            <a:r>
              <a:rPr sz="2400" spc="-10" dirty="0">
                <a:solidFill>
                  <a:srgbClr val="000000"/>
                </a:solidFill>
                <a:latin typeface="Calibri"/>
                <a:cs typeface="Calibri"/>
              </a:rPr>
              <a:t> </a:t>
            </a:r>
            <a:r>
              <a:rPr sz="2400" dirty="0" err="1">
                <a:solidFill>
                  <a:srgbClr val="000000"/>
                </a:solidFill>
                <a:latin typeface="Calibri"/>
                <a:cs typeface="Calibri"/>
              </a:rPr>
              <a:t>moodle</a:t>
            </a:r>
            <a:r>
              <a:rPr sz="2400" dirty="0">
                <a:solidFill>
                  <a:srgbClr val="000000"/>
                </a:solidFill>
                <a:latin typeface="Calibri"/>
                <a:cs typeface="Calibri"/>
              </a:rPr>
              <a:t>)</a:t>
            </a:r>
            <a:endParaRPr lang="en-US" sz="2400" dirty="0">
              <a:solidFill>
                <a:srgbClr val="000000"/>
              </a:solidFill>
              <a:latin typeface="Calibri"/>
              <a:cs typeface="Calibri"/>
            </a:endParaRPr>
          </a:p>
          <a:p>
            <a:pPr marL="342900" marR="0" indent="-342900">
              <a:spcBef>
                <a:spcPts val="600"/>
              </a:spcBef>
              <a:spcAft>
                <a:spcPct val="0"/>
              </a:spcAft>
              <a:buFont typeface="Arial" panose="020B0604020202020204" pitchFamily="34" charset="0"/>
              <a:buChar char="•"/>
            </a:pPr>
            <a:r>
              <a:rPr lang="en-US" sz="2400" dirty="0">
                <a:solidFill>
                  <a:srgbClr val="000000"/>
                </a:solidFill>
                <a:latin typeface="Calibri"/>
                <a:cs typeface="Calibri"/>
              </a:rPr>
              <a:t>Introduction to Statistics and Data Analysis _ With Exercises, Solutions and Applications in R - </a:t>
            </a:r>
            <a:r>
              <a:rPr lang="en-US" sz="2400" dirty="0" err="1">
                <a:solidFill>
                  <a:srgbClr val="000000"/>
                </a:solidFill>
                <a:latin typeface="Calibri"/>
                <a:cs typeface="Calibri"/>
              </a:rPr>
              <a:t>Heumann</a:t>
            </a:r>
            <a:r>
              <a:rPr lang="en-US" sz="2400" dirty="0">
                <a:solidFill>
                  <a:srgbClr val="000000"/>
                </a:solidFill>
                <a:latin typeface="Calibri"/>
                <a:cs typeface="Calibri"/>
              </a:rPr>
              <a:t> · </a:t>
            </a:r>
            <a:r>
              <a:rPr lang="en-US" sz="2400" dirty="0" err="1">
                <a:solidFill>
                  <a:srgbClr val="000000"/>
                </a:solidFill>
                <a:latin typeface="Calibri"/>
                <a:cs typeface="Calibri"/>
              </a:rPr>
              <a:t>Schomaker</a:t>
            </a:r>
            <a:endParaRPr lang="en-US" sz="2400" dirty="0">
              <a:solidFill>
                <a:srgbClr val="000000"/>
              </a:solidFill>
              <a:latin typeface="Calibri"/>
              <a:cs typeface="Calibri"/>
            </a:endParaRPr>
          </a:p>
          <a:p>
            <a:pPr marL="342900" marR="0" indent="-342900">
              <a:spcBef>
                <a:spcPts val="600"/>
              </a:spcBef>
              <a:spcAft>
                <a:spcPct val="0"/>
              </a:spcAft>
              <a:buFont typeface="Arial" panose="020B0604020202020204" pitchFamily="34" charset="0"/>
              <a:buChar char="•"/>
            </a:pPr>
            <a:r>
              <a:rPr lang="en-US" sz="2400" dirty="0">
                <a:solidFill>
                  <a:srgbClr val="000000"/>
                </a:solidFill>
                <a:latin typeface="Calibri"/>
                <a:cs typeface="Calibri"/>
              </a:rPr>
              <a:t>R Software:</a:t>
            </a:r>
            <a:r>
              <a:rPr lang="en-US" sz="2400" spc="-65" dirty="0">
                <a:solidFill>
                  <a:srgbClr val="000000"/>
                </a:solidFill>
                <a:latin typeface="Calibri"/>
                <a:cs typeface="Calibri"/>
              </a:rPr>
              <a:t> </a:t>
            </a:r>
            <a:r>
              <a:rPr lang="en-US" sz="2400" dirty="0">
                <a:solidFill>
                  <a:srgbClr val="0462C1"/>
                </a:solidFill>
                <a:latin typeface="Calibri"/>
                <a:cs typeface="Calibri"/>
                <a:hlinkClick r:id="rId4"/>
              </a:rPr>
              <a:t>https://rstudio.com/products/rstudio/download/#download</a:t>
            </a:r>
          </a:p>
          <a:p>
            <a:pPr marL="343534" marR="0" indent="-342900">
              <a:spcBef>
                <a:spcPts val="600"/>
              </a:spcBef>
              <a:spcAft>
                <a:spcPct val="0"/>
              </a:spcAft>
              <a:buFont typeface="Arial" panose="020B0604020202020204" pitchFamily="34" charset="0"/>
              <a:buChar char="•"/>
            </a:pPr>
            <a:r>
              <a:rPr lang="en-US" sz="2400" spc="-15" dirty="0">
                <a:solidFill>
                  <a:srgbClr val="000000"/>
                </a:solidFill>
                <a:latin typeface="Calibri"/>
                <a:cs typeface="Calibri"/>
              </a:rPr>
              <a:t>Web-textbook: </a:t>
            </a:r>
            <a:r>
              <a:rPr lang="en-US" sz="2400" spc="-20" dirty="0">
                <a:solidFill>
                  <a:srgbClr val="0462C1"/>
                </a:solidFill>
                <a:latin typeface="Calibri"/>
                <a:cs typeface="Calibri"/>
              </a:rPr>
              <a:t>http://www.statsoft.com/Textbook</a:t>
            </a:r>
          </a:p>
        </p:txBody>
      </p:sp>
      <p:sp>
        <p:nvSpPr>
          <p:cNvPr id="7" name="object 7"/>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1"/>
          <p:cNvSpPr/>
          <p:nvPr/>
        </p:nvSpPr>
        <p:spPr>
          <a:xfrm>
            <a:off x="1438270" y="1279397"/>
            <a:ext cx="10573072" cy="4998720"/>
          </a:xfrm>
          <a:prstGeom prst="rect">
            <a:avLst/>
          </a:prstGeom>
          <a:blipFill>
            <a:blip r:embed="rId3"/>
            <a:stretch>
              <a:fillRect/>
            </a:stretch>
          </a:blipFill>
        </p:spPr>
        <p:txBody>
          <a:bodyPr wrap="square" lIns="0" tIns="0" rIns="0" bIns="0" rtlCol="0">
            <a:spAutoFit/>
          </a:bodyPr>
          <a:lstStyle/>
          <a:p>
            <a:endParaRPr/>
          </a:p>
        </p:txBody>
      </p:sp>
      <p:sp>
        <p:nvSpPr>
          <p:cNvPr id="3" name="object 3"/>
          <p:cNvSpPr txBox="1"/>
          <p:nvPr/>
        </p:nvSpPr>
        <p:spPr>
          <a:xfrm>
            <a:off x="3604717" y="166134"/>
            <a:ext cx="5100210" cy="627955"/>
          </a:xfrm>
          <a:prstGeom prst="rect">
            <a:avLst/>
          </a:prstGeom>
        </p:spPr>
        <p:txBody>
          <a:bodyPr vert="horz" wrap="square" lIns="0" tIns="0" rIns="0" bIns="0" rtlCol="0">
            <a:spAutoFit/>
          </a:bodyPr>
          <a:lstStyle/>
          <a:p>
            <a:pPr marL="0" marR="0">
              <a:lnSpc>
                <a:spcPts val="4644"/>
              </a:lnSpc>
              <a:spcBef>
                <a:spcPct val="0"/>
              </a:spcBef>
              <a:spcAft>
                <a:spcPct val="0"/>
              </a:spcAft>
            </a:pPr>
            <a:r>
              <a:rPr sz="4000" spc="-35" dirty="0">
                <a:solidFill>
                  <a:srgbClr val="000000"/>
                </a:solidFill>
                <a:latin typeface="Trebuchet MS"/>
                <a:cs typeface="Trebuchet MS"/>
              </a:rPr>
              <a:t>Boxplots</a:t>
            </a:r>
            <a:r>
              <a:rPr sz="4000" spc="-33" dirty="0">
                <a:solidFill>
                  <a:srgbClr val="000000"/>
                </a:solidFill>
                <a:latin typeface="Trebuchet MS"/>
                <a:cs typeface="Trebuchet MS"/>
              </a:rPr>
              <a:t> </a:t>
            </a:r>
            <a:r>
              <a:rPr sz="4000" spc="-13" dirty="0">
                <a:solidFill>
                  <a:srgbClr val="000000"/>
                </a:solidFill>
                <a:latin typeface="Trebuchet MS"/>
                <a:cs typeface="Trebuchet MS"/>
              </a:rPr>
              <a:t>and</a:t>
            </a:r>
            <a:r>
              <a:rPr sz="4000" spc="-958" dirty="0">
                <a:solidFill>
                  <a:srgbClr val="000000"/>
                </a:solidFill>
                <a:latin typeface="Trebuchet MS"/>
                <a:cs typeface="Trebuchet MS"/>
              </a:rPr>
              <a:t> </a:t>
            </a:r>
            <a:r>
              <a:rPr sz="4000" spc="-26" dirty="0">
                <a:solidFill>
                  <a:srgbClr val="000000"/>
                </a:solidFill>
                <a:latin typeface="Trebuchet MS"/>
                <a:cs typeface="Trebuchet MS"/>
              </a:rPr>
              <a:t>quantiles</a:t>
            </a:r>
          </a:p>
        </p:txBody>
      </p:sp>
      <p:sp>
        <p:nvSpPr>
          <p:cNvPr id="4" name="object 4"/>
          <p:cNvSpPr txBox="1"/>
          <p:nvPr/>
        </p:nvSpPr>
        <p:spPr>
          <a:xfrm>
            <a:off x="622935" y="1349163"/>
            <a:ext cx="877044" cy="317152"/>
          </a:xfrm>
          <a:prstGeom prst="rect">
            <a:avLst/>
          </a:prstGeom>
        </p:spPr>
        <p:txBody>
          <a:bodyPr vert="horz" wrap="square" lIns="0" tIns="0" rIns="0" bIns="0" rtlCol="0">
            <a:spAutoFit/>
          </a:bodyPr>
          <a:lstStyle/>
          <a:p>
            <a:pPr marL="0" marR="0">
              <a:lnSpc>
                <a:spcPts val="2197"/>
              </a:lnSpc>
              <a:spcBef>
                <a:spcPct val="0"/>
              </a:spcBef>
              <a:spcAft>
                <a:spcPct val="0"/>
              </a:spcAft>
            </a:pPr>
            <a:r>
              <a:rPr sz="1800" b="1">
                <a:solidFill>
                  <a:srgbClr val="000000"/>
                </a:solidFill>
                <a:latin typeface="Calibri"/>
                <a:cs typeface="Calibri"/>
              </a:rPr>
              <a:t>outliers</a:t>
            </a:r>
          </a:p>
        </p:txBody>
      </p:sp>
      <p:sp>
        <p:nvSpPr>
          <p:cNvPr id="5" name="object 5"/>
          <p:cNvSpPr txBox="1"/>
          <p:nvPr/>
        </p:nvSpPr>
        <p:spPr>
          <a:xfrm>
            <a:off x="7021194" y="3226655"/>
            <a:ext cx="1106983" cy="317152"/>
          </a:xfrm>
          <a:prstGeom prst="rect">
            <a:avLst/>
          </a:prstGeom>
        </p:spPr>
        <p:txBody>
          <a:bodyPr vert="horz" wrap="square" lIns="0" tIns="0" rIns="0" bIns="0" rtlCol="0">
            <a:spAutoFit/>
          </a:bodyPr>
          <a:lstStyle/>
          <a:p>
            <a:pPr marL="0" marR="0">
              <a:lnSpc>
                <a:spcPts val="2197"/>
              </a:lnSpc>
              <a:spcBef>
                <a:spcPct val="0"/>
              </a:spcBef>
              <a:spcAft>
                <a:spcPct val="0"/>
              </a:spcAft>
            </a:pPr>
            <a:r>
              <a:rPr sz="1800" b="1">
                <a:solidFill>
                  <a:srgbClr val="000000"/>
                </a:solidFill>
                <a:latin typeface="Calibri"/>
                <a:cs typeface="Calibri"/>
              </a:rPr>
              <a:t>maximum</a:t>
            </a:r>
          </a:p>
        </p:txBody>
      </p:sp>
      <p:sp>
        <p:nvSpPr>
          <p:cNvPr id="6" name="object 6"/>
          <p:cNvSpPr txBox="1"/>
          <p:nvPr/>
        </p:nvSpPr>
        <p:spPr>
          <a:xfrm>
            <a:off x="7021194" y="3924355"/>
            <a:ext cx="1389907" cy="800019"/>
          </a:xfrm>
          <a:prstGeom prst="rect">
            <a:avLst/>
          </a:prstGeom>
        </p:spPr>
        <p:txBody>
          <a:bodyPr vert="horz" wrap="square" lIns="0" tIns="0" rIns="0" bIns="0" rtlCol="0">
            <a:spAutoFit/>
          </a:bodyPr>
          <a:lstStyle/>
          <a:p>
            <a:pPr marL="0" marR="0">
              <a:lnSpc>
                <a:spcPts val="2197"/>
              </a:lnSpc>
              <a:spcBef>
                <a:spcPct val="0"/>
              </a:spcBef>
              <a:spcAft>
                <a:spcPct val="0"/>
              </a:spcAft>
            </a:pPr>
            <a:r>
              <a:rPr sz="1800" b="1">
                <a:solidFill>
                  <a:srgbClr val="000000"/>
                </a:solidFill>
                <a:latin typeface="Calibri"/>
                <a:cs typeface="Calibri"/>
              </a:rPr>
              <a:t>75% quantile</a:t>
            </a:r>
          </a:p>
          <a:p>
            <a:pPr marL="1143" marR="0">
              <a:lnSpc>
                <a:spcPts val="2197"/>
              </a:lnSpc>
              <a:spcBef>
                <a:spcPts val="1604"/>
              </a:spcBef>
              <a:spcAft>
                <a:spcPct val="0"/>
              </a:spcAft>
            </a:pPr>
            <a:r>
              <a:rPr sz="1800" b="1">
                <a:solidFill>
                  <a:srgbClr val="000000"/>
                </a:solidFill>
                <a:latin typeface="Calibri"/>
                <a:cs typeface="Calibri"/>
              </a:rPr>
              <a:t>Median</a:t>
            </a:r>
          </a:p>
        </p:txBody>
      </p:sp>
      <p:sp>
        <p:nvSpPr>
          <p:cNvPr id="7" name="object 7"/>
          <p:cNvSpPr txBox="1"/>
          <p:nvPr/>
        </p:nvSpPr>
        <p:spPr>
          <a:xfrm>
            <a:off x="6993255" y="5358985"/>
            <a:ext cx="1417846" cy="899397"/>
          </a:xfrm>
          <a:prstGeom prst="rect">
            <a:avLst/>
          </a:prstGeom>
        </p:spPr>
        <p:txBody>
          <a:bodyPr vert="horz" wrap="square" lIns="0" tIns="0" rIns="0" bIns="0" rtlCol="0">
            <a:spAutoFit/>
          </a:bodyPr>
          <a:lstStyle/>
          <a:p>
            <a:pPr marL="27939" marR="0">
              <a:lnSpc>
                <a:spcPts val="2197"/>
              </a:lnSpc>
              <a:spcBef>
                <a:spcPct val="0"/>
              </a:spcBef>
              <a:spcAft>
                <a:spcPct val="0"/>
              </a:spcAft>
            </a:pPr>
            <a:r>
              <a:rPr sz="1800" b="1">
                <a:solidFill>
                  <a:srgbClr val="000000"/>
                </a:solidFill>
                <a:latin typeface="Calibri"/>
                <a:cs typeface="Calibri"/>
              </a:rPr>
              <a:t>25% quantile</a:t>
            </a:r>
          </a:p>
          <a:p>
            <a:pPr marL="0" marR="0">
              <a:lnSpc>
                <a:spcPts val="2197"/>
              </a:lnSpc>
              <a:spcBef>
                <a:spcPts val="2387"/>
              </a:spcBef>
              <a:spcAft>
                <a:spcPct val="0"/>
              </a:spcAft>
            </a:pPr>
            <a:r>
              <a:rPr sz="1800" b="1">
                <a:solidFill>
                  <a:srgbClr val="000000"/>
                </a:solidFill>
                <a:latin typeface="Calibri"/>
                <a:cs typeface="Calibri"/>
              </a:rPr>
              <a:t>minimum</a:t>
            </a:r>
          </a:p>
        </p:txBody>
      </p:sp>
      <p:sp>
        <p:nvSpPr>
          <p:cNvPr id="8" name="object 8"/>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754F95-8FA6-4B3B-BF6C-401C6B4B3BEB}"/>
              </a:ext>
            </a:extLst>
          </p:cNvPr>
          <p:cNvSpPr>
            <a:spLocks noGrp="1"/>
          </p:cNvSpPr>
          <p:nvPr>
            <p:ph type="title"/>
          </p:nvPr>
        </p:nvSpPr>
        <p:spPr>
          <a:xfrm>
            <a:off x="377666" y="427735"/>
            <a:ext cx="11262950" cy="954107"/>
          </a:xfrm>
        </p:spPr>
        <p:txBody>
          <a:bodyPr/>
          <a:lstStyle/>
          <a:p>
            <a:pPr algn="ctr" rtl="1"/>
            <a:r>
              <a:rPr lang="en-US" sz="4400" spc="-20" dirty="0">
                <a:solidFill>
                  <a:srgbClr val="000000"/>
                </a:solidFill>
                <a:latin typeface="Trebuchet MS"/>
                <a:cs typeface="Trebuchet MS"/>
              </a:rPr>
              <a:t>Basic</a:t>
            </a:r>
            <a:r>
              <a:rPr lang="en-US" sz="4400" spc="-534" dirty="0">
                <a:solidFill>
                  <a:srgbClr val="000000"/>
                </a:solidFill>
                <a:latin typeface="Trebuchet MS"/>
                <a:cs typeface="Trebuchet MS"/>
              </a:rPr>
              <a:t> </a:t>
            </a:r>
            <a:r>
              <a:rPr lang="en-US" sz="4400" spc="-35" dirty="0">
                <a:solidFill>
                  <a:srgbClr val="000000"/>
                </a:solidFill>
                <a:latin typeface="Trebuchet MS"/>
                <a:cs typeface="Trebuchet MS"/>
              </a:rPr>
              <a:t>Concepts</a:t>
            </a:r>
            <a:br>
              <a:rPr lang="en-US" sz="1800" spc="-35" dirty="0">
                <a:solidFill>
                  <a:srgbClr val="000000"/>
                </a:solidFill>
                <a:latin typeface="Trebuchet MS"/>
                <a:cs typeface="Trebuchet MS"/>
              </a:rPr>
            </a:br>
            <a:endParaRPr lang="en-IL" dirty="0"/>
          </a:p>
        </p:txBody>
      </p:sp>
      <mc:AlternateContent xmlns:mc="http://schemas.openxmlformats.org/markup-compatibility/2006" xmlns:a14="http://schemas.microsoft.com/office/drawing/2010/main">
        <mc:Choice Requires="a14">
          <p:sp>
            <p:nvSpPr>
              <p:cNvPr id="3" name="מציין מיקום טקסט 2">
                <a:extLst>
                  <a:ext uri="{FF2B5EF4-FFF2-40B4-BE49-F238E27FC236}">
                    <a16:creationId xmlns:a16="http://schemas.microsoft.com/office/drawing/2014/main" id="{F815679D-7B72-4E26-ABAF-B2D22DA2D012}"/>
                  </a:ext>
                </a:extLst>
              </p:cNvPr>
              <p:cNvSpPr>
                <a:spLocks noGrp="1"/>
              </p:cNvSpPr>
              <p:nvPr>
                <p:ph type="body" idx="1"/>
              </p:nvPr>
            </p:nvSpPr>
            <p:spPr>
              <a:xfrm>
                <a:off x="377666" y="1628800"/>
                <a:ext cx="11262950" cy="4537524"/>
              </a:xfrm>
            </p:spPr>
            <p:txBody>
              <a:bodyPr/>
              <a:lstStyle/>
              <a:p>
                <a:pPr lvl="1" algn="l" rtl="0"/>
                <a:r>
                  <a:rPr lang="en-US" sz="3200" b="0" i="1" dirty="0">
                    <a:solidFill>
                      <a:srgbClr val="000000"/>
                    </a:solidFill>
                    <a:latin typeface="Cambria Math" panose="02040503050406030204" pitchFamily="18" charset="0"/>
                    <a:cs typeface="Calibri"/>
                  </a:rPr>
                  <a:t>Mean Error</a:t>
                </a:r>
              </a:p>
              <a:p>
                <a:pPr lvl="1" algn="l" rtl="0"/>
                <a14:m>
                  <m:oMath xmlns:m="http://schemas.openxmlformats.org/officeDocument/2006/math">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𝑆𝑡𝑑𝑒𝑟𝑟</m:t>
                        </m:r>
                      </m:e>
                      <m:sup>
                        <m:r>
                          <a:rPr lang="en-US" sz="3200" b="0" i="1" smtClean="0">
                            <a:solidFill>
                              <a:srgbClr val="000000"/>
                            </a:solidFill>
                            <a:latin typeface="Cambria Math" panose="02040503050406030204" pitchFamily="18" charset="0"/>
                            <a:cs typeface="Calibri"/>
                          </a:rPr>
                          <m:t>2</m:t>
                        </m:r>
                      </m:sup>
                    </m:sSup>
                    <m:r>
                      <a:rPr lang="en-US" sz="3200" b="0" i="1" smtClean="0">
                        <a:solidFill>
                          <a:srgbClr val="000000"/>
                        </a:solidFill>
                        <a:latin typeface="Cambria Math" panose="02040503050406030204" pitchFamily="18" charset="0"/>
                        <a:cs typeface="Calibri"/>
                      </a:rPr>
                      <m:t>=</m:t>
                    </m:r>
                    <m:nary>
                      <m:naryPr>
                        <m:chr m:val="∑"/>
                        <m:ctrlPr>
                          <a:rPr lang="en-US" sz="3200" b="0" i="1" smtClean="0">
                            <a:solidFill>
                              <a:srgbClr val="000000"/>
                            </a:solidFill>
                            <a:latin typeface="Cambria Math" panose="02040503050406030204" pitchFamily="18" charset="0"/>
                            <a:cs typeface="Calibri"/>
                          </a:rPr>
                        </m:ctrlPr>
                      </m:naryPr>
                      <m:sub>
                        <m:r>
                          <m:rPr>
                            <m:brk m:alnAt="23"/>
                          </m:rPr>
                          <a:rPr lang="en-US" sz="3200" b="0" i="1" smtClean="0">
                            <a:solidFill>
                              <a:srgbClr val="000000"/>
                            </a:solidFill>
                            <a:latin typeface="Cambria Math" panose="02040503050406030204" pitchFamily="18" charset="0"/>
                            <a:cs typeface="Calibri"/>
                          </a:rPr>
                          <m:t>𝑖</m:t>
                        </m:r>
                        <m:r>
                          <a:rPr lang="en-US" sz="3200" b="0" i="1" smtClean="0">
                            <a:solidFill>
                              <a:srgbClr val="000000"/>
                            </a:solidFill>
                            <a:latin typeface="Cambria Math" panose="02040503050406030204" pitchFamily="18" charset="0"/>
                            <a:cs typeface="Calibri"/>
                          </a:rPr>
                          <m:t>=</m:t>
                        </m:r>
                        <m:r>
                          <m:rPr>
                            <m:brk m:alnAt="23"/>
                          </m:rPr>
                          <a:rPr lang="en-US" sz="3200" b="0" i="1" smtClean="0">
                            <a:solidFill>
                              <a:srgbClr val="000000"/>
                            </a:solidFill>
                            <a:latin typeface="Cambria Math" panose="02040503050406030204" pitchFamily="18" charset="0"/>
                            <a:cs typeface="Calibri"/>
                          </a:rPr>
                          <m:t>1</m:t>
                        </m:r>
                      </m:sub>
                      <m:sup>
                        <m:r>
                          <a:rPr lang="en-US" sz="3200" b="0" i="1" smtClean="0">
                            <a:solidFill>
                              <a:srgbClr val="000000"/>
                            </a:solidFill>
                            <a:latin typeface="Cambria Math" panose="02040503050406030204" pitchFamily="18" charset="0"/>
                            <a:cs typeface="Calibri"/>
                          </a:rPr>
                          <m:t>𝑛</m:t>
                        </m:r>
                      </m:sup>
                      <m:e>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𝑠</m:t>
                                </m:r>
                              </m:e>
                              <m:sub>
                                <m:r>
                                  <a:rPr lang="en-US" sz="3200" b="0" i="1" smtClean="0">
                                    <a:solidFill>
                                      <a:srgbClr val="000000"/>
                                    </a:solidFill>
                                    <a:latin typeface="Cambria Math" panose="02040503050406030204" pitchFamily="18" charset="0"/>
                                    <a:cs typeface="Calibri"/>
                                  </a:rPr>
                                  <m:t>𝑖</m:t>
                                </m:r>
                              </m:sub>
                            </m:sSub>
                          </m:e>
                          <m:sup>
                            <m:r>
                              <a:rPr lang="en-US" sz="3200" b="0" i="1" smtClean="0">
                                <a:solidFill>
                                  <a:srgbClr val="000000"/>
                                </a:solidFill>
                                <a:latin typeface="Cambria Math" panose="02040503050406030204" pitchFamily="18" charset="0"/>
                                <a:cs typeface="Calibri"/>
                              </a:rPr>
                              <m:t>2</m:t>
                            </m:r>
                          </m:sup>
                        </m:sSup>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m:t>
                                </m:r>
                                <m:acc>
                                  <m:accPr>
                                    <m:chr m:val="̅"/>
                                    <m:ctrlPr>
                                      <a:rPr lang="en-US" sz="3200" b="0" i="1" smtClean="0">
                                        <a:solidFill>
                                          <a:srgbClr val="000000"/>
                                        </a:solidFill>
                                        <a:latin typeface="Cambria Math" panose="02040503050406030204" pitchFamily="18" charset="0"/>
                                        <a:cs typeface="Calibri"/>
                                      </a:rPr>
                                    </m:ctrlPr>
                                  </m:accPr>
                                  <m:e>
                                    <m:r>
                                      <a:rPr lang="en-US" sz="3200" b="0" i="1" smtClean="0">
                                        <a:solidFill>
                                          <a:srgbClr val="000000"/>
                                        </a:solidFill>
                                        <a:latin typeface="Cambria Math" panose="02040503050406030204" pitchFamily="18" charset="0"/>
                                        <a:cs typeface="Calibri"/>
                                      </a:rPr>
                                      <m:t>𝑥</m:t>
                                    </m:r>
                                  </m:e>
                                </m:acc>
                              </m:num>
                              <m:den>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den>
                            </m:f>
                            <m:r>
                              <a:rPr lang="en-US" sz="3200" b="0" i="1" smtClean="0">
                                <a:solidFill>
                                  <a:srgbClr val="000000"/>
                                </a:solidFill>
                                <a:latin typeface="Cambria Math" panose="02040503050406030204" pitchFamily="18" charset="0"/>
                                <a:cs typeface="Calibri"/>
                              </a:rPr>
                              <m:t>)</m:t>
                            </m:r>
                          </m:e>
                          <m:sup>
                            <m:r>
                              <a:rPr lang="en-US" sz="3200" b="0" i="1" smtClean="0">
                                <a:solidFill>
                                  <a:srgbClr val="000000"/>
                                </a:solidFill>
                                <a:latin typeface="Cambria Math" panose="02040503050406030204" pitchFamily="18" charset="0"/>
                                <a:cs typeface="Calibri"/>
                              </a:rPr>
                              <m:t>2</m:t>
                            </m:r>
                          </m:sup>
                        </m:sSup>
                      </m:e>
                    </m:nary>
                    <m:r>
                      <a:rPr lang="en-US" sz="3200" b="0" i="1" smtClean="0">
                        <a:solidFill>
                          <a:srgbClr val="000000"/>
                        </a:solidFill>
                        <a:latin typeface="Cambria Math" panose="02040503050406030204" pitchFamily="18" charset="0"/>
                        <a:cs typeface="Calibri"/>
                      </a:rPr>
                      <m:t>)</m:t>
                    </m:r>
                  </m:oMath>
                </a14:m>
                <a:r>
                  <a:rPr lang="en-US" sz="3200" b="0" dirty="0">
                    <a:solidFill>
                      <a:srgbClr val="000000"/>
                    </a:solidFill>
                    <a:cs typeface="Calibri"/>
                  </a:rPr>
                  <a:t>		</a:t>
                </a:r>
                <a14:m>
                  <m:oMath xmlns:m="http://schemas.openxmlformats.org/officeDocument/2006/math">
                    <m:d>
                      <m:dPr>
                        <m:begChr m:val="{"/>
                        <m:endChr m:val=""/>
                        <m:ctrlPr>
                          <a:rPr lang="en-US" sz="3200" i="1" smtClean="0">
                            <a:latin typeface="Cambria Math" panose="02040503050406030204" pitchFamily="18" charset="0"/>
                          </a:rPr>
                        </m:ctrlPr>
                      </m:dPr>
                      <m:e>
                        <m:m>
                          <m:mPr>
                            <m:mcs>
                              <m:mc>
                                <m:mcPr>
                                  <m:count m:val="1"/>
                                  <m:mcJc m:val="center"/>
                                </m:mcPr>
                              </m:mc>
                            </m:mcs>
                            <m:ctrlPr>
                              <a:rPr lang="en-US" sz="3200" i="1" smtClean="0">
                                <a:latin typeface="Cambria Math" panose="02040503050406030204" pitchFamily="18" charset="0"/>
                              </a:rPr>
                            </m:ctrlPr>
                          </m:mPr>
                          <m:mr>
                            <m:e>
                              <m:sSup>
                                <m:sSupPr>
                                  <m:ctrlPr>
                                    <a:rPr lang="en-US" sz="3200" b="0" i="1" smtClean="0">
                                      <a:solidFill>
                                        <a:srgbClr val="000000"/>
                                      </a:solidFill>
                                      <a:latin typeface="Cambria Math" panose="02040503050406030204" pitchFamily="18" charset="0"/>
                                      <a:cs typeface="Calibri"/>
                                    </a:rPr>
                                  </m:ctrlPr>
                                </m:sSupPr>
                                <m:e>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𝑠</m:t>
                                      </m:r>
                                    </m:e>
                                    <m:sub>
                                      <m:r>
                                        <a:rPr lang="en-US" sz="3200" b="0" i="1" smtClean="0">
                                          <a:solidFill>
                                            <a:srgbClr val="000000"/>
                                          </a:solidFill>
                                          <a:latin typeface="Cambria Math" panose="02040503050406030204" pitchFamily="18" charset="0"/>
                                          <a:cs typeface="Calibri"/>
                                        </a:rPr>
                                        <m:t>𝑖</m:t>
                                      </m:r>
                                    </m:sub>
                                  </m:sSub>
                                </m:e>
                                <m:sup>
                                  <m:r>
                                    <a:rPr lang="en-US" sz="3200" b="0" i="1" smtClean="0">
                                      <a:solidFill>
                                        <a:srgbClr val="000000"/>
                                      </a:solidFill>
                                      <a:latin typeface="Cambria Math" panose="02040503050406030204" pitchFamily="18" charset="0"/>
                                      <a:cs typeface="Calibri"/>
                                    </a:rPr>
                                    <m:t>2</m:t>
                                  </m:r>
                                </m:sup>
                              </m:sSup>
                              <m:r>
                                <a:rPr lang="en-US" sz="3200" b="0" i="1" smtClean="0">
                                  <a:solidFill>
                                    <a:srgbClr val="000000"/>
                                  </a:solidFill>
                                  <a:latin typeface="Cambria Math" panose="02040503050406030204" pitchFamily="18" charset="0"/>
                                  <a:cs typeface="Calibri"/>
                                </a:rPr>
                                <m:t>=</m:t>
                              </m:r>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𝑠</m:t>
                                  </m:r>
                                </m:e>
                                <m:sup>
                                  <m:r>
                                    <a:rPr lang="en-US" sz="3200" b="0" i="1" smtClean="0">
                                      <a:solidFill>
                                        <a:srgbClr val="000000"/>
                                      </a:solidFill>
                                      <a:latin typeface="Cambria Math" panose="02040503050406030204" pitchFamily="18" charset="0"/>
                                      <a:cs typeface="Calibri"/>
                                    </a:rPr>
                                    <m:t>2</m:t>
                                  </m:r>
                                </m:sup>
                              </m:sSup>
                            </m:e>
                          </m:mr>
                          <m:mr>
                            <m:e>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m:t>
                                  </m:r>
                                  <m:acc>
                                    <m:accPr>
                                      <m:chr m:val="̅"/>
                                      <m:ctrlPr>
                                        <a:rPr lang="en-US" sz="3200" b="0" i="1" smtClean="0">
                                          <a:solidFill>
                                            <a:srgbClr val="000000"/>
                                          </a:solidFill>
                                          <a:latin typeface="Cambria Math" panose="02040503050406030204" pitchFamily="18" charset="0"/>
                                          <a:cs typeface="Calibri"/>
                                        </a:rPr>
                                      </m:ctrlPr>
                                    </m:accPr>
                                    <m:e>
                                      <m:r>
                                        <a:rPr lang="en-US" sz="3200" b="0" i="1" smtClean="0">
                                          <a:solidFill>
                                            <a:srgbClr val="000000"/>
                                          </a:solidFill>
                                          <a:latin typeface="Cambria Math" panose="02040503050406030204" pitchFamily="18" charset="0"/>
                                          <a:cs typeface="Calibri"/>
                                        </a:rPr>
                                        <m:t>𝑥</m:t>
                                      </m:r>
                                    </m:e>
                                  </m:acc>
                                </m:num>
                                <m:den>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den>
                              </m:f>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m:t>
                                  </m:r>
                                </m:num>
                                <m:den>
                                  <m:r>
                                    <a:rPr lang="en-US" sz="3200" b="0" i="1" smtClean="0">
                                      <a:solidFill>
                                        <a:srgbClr val="000000"/>
                                      </a:solidFill>
                                      <a:latin typeface="Cambria Math" panose="02040503050406030204" pitchFamily="18" charset="0"/>
                                      <a:cs typeface="Calibri"/>
                                    </a:rPr>
                                    <m:t>𝜕</m:t>
                                  </m:r>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den>
                              </m:f>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1</m:t>
                                  </m:r>
                                </m:num>
                                <m:den>
                                  <m:r>
                                    <a:rPr lang="en-US" sz="3200" b="0" i="1" smtClean="0">
                                      <a:solidFill>
                                        <a:srgbClr val="000000"/>
                                      </a:solidFill>
                                      <a:latin typeface="Cambria Math" panose="02040503050406030204" pitchFamily="18" charset="0"/>
                                      <a:cs typeface="Calibri"/>
                                    </a:rPr>
                                    <m:t>𝑛</m:t>
                                  </m:r>
                                </m:den>
                              </m:f>
                              <m:nary>
                                <m:naryPr>
                                  <m:chr m:val="∑"/>
                                  <m:ctrlPr>
                                    <a:rPr lang="en-US" sz="3200" b="0" i="1" smtClean="0">
                                      <a:solidFill>
                                        <a:srgbClr val="000000"/>
                                      </a:solidFill>
                                      <a:latin typeface="Cambria Math" panose="02040503050406030204" pitchFamily="18" charset="0"/>
                                      <a:cs typeface="Calibri"/>
                                    </a:rPr>
                                  </m:ctrlPr>
                                </m:naryPr>
                                <m:sub>
                                  <m:r>
                                    <m:rPr>
                                      <m:brk m:alnAt="23"/>
                                    </m:rPr>
                                    <a:rPr lang="en-US" sz="3200" b="0" i="1" smtClean="0">
                                      <a:solidFill>
                                        <a:srgbClr val="000000"/>
                                      </a:solidFill>
                                      <a:latin typeface="Cambria Math" panose="02040503050406030204" pitchFamily="18" charset="0"/>
                                      <a:cs typeface="Calibri"/>
                                    </a:rPr>
                                    <m:t>𝑖</m:t>
                                  </m:r>
                                  <m:r>
                                    <a:rPr lang="en-US" sz="3200" b="0" i="1" smtClean="0">
                                      <a:solidFill>
                                        <a:srgbClr val="000000"/>
                                      </a:solidFill>
                                      <a:latin typeface="Cambria Math" panose="02040503050406030204" pitchFamily="18" charset="0"/>
                                      <a:cs typeface="Calibri"/>
                                    </a:rPr>
                                    <m:t>=</m:t>
                                  </m:r>
                                  <m:r>
                                    <m:rPr>
                                      <m:brk m:alnAt="23"/>
                                    </m:rPr>
                                    <a:rPr lang="en-US" sz="3200" b="0" i="1" smtClean="0">
                                      <a:solidFill>
                                        <a:srgbClr val="000000"/>
                                      </a:solidFill>
                                      <a:latin typeface="Cambria Math" panose="02040503050406030204" pitchFamily="18" charset="0"/>
                                      <a:cs typeface="Calibri"/>
                                    </a:rPr>
                                    <m:t>1</m:t>
                                  </m:r>
                                </m:sub>
                                <m:sup>
                                  <m:r>
                                    <a:rPr lang="en-US" sz="3200" b="0" i="1" smtClean="0">
                                      <a:solidFill>
                                        <a:srgbClr val="000000"/>
                                      </a:solidFill>
                                      <a:latin typeface="Cambria Math" panose="02040503050406030204" pitchFamily="18" charset="0"/>
                                      <a:cs typeface="Calibri"/>
                                    </a:rPr>
                                    <m:t>𝑛</m:t>
                                  </m:r>
                                </m:sup>
                                <m:e>
                                  <m:sSup>
                                    <m:sSupPr>
                                      <m:ctrlPr>
                                        <a:rPr lang="en-US" sz="3200" b="0" i="1" smtClean="0">
                                          <a:solidFill>
                                            <a:srgbClr val="000000"/>
                                          </a:solidFill>
                                          <a:latin typeface="Cambria Math" panose="02040503050406030204" pitchFamily="18" charset="0"/>
                                          <a:cs typeface="Calibri"/>
                                        </a:rPr>
                                      </m:ctrlPr>
                                    </m:sSupPr>
                                    <m:e>
                                      <m:sSub>
                                        <m:sSubPr>
                                          <m:ctrlPr>
                                            <a:rPr lang="en-US" sz="3200" b="0" i="1" smtClean="0">
                                              <a:solidFill>
                                                <a:srgbClr val="000000"/>
                                              </a:solidFill>
                                              <a:latin typeface="Cambria Math" panose="02040503050406030204" pitchFamily="18" charset="0"/>
                                              <a:cs typeface="Calibri"/>
                                            </a:rPr>
                                          </m:ctrlPr>
                                        </m:sSubPr>
                                        <m:e>
                                          <m:r>
                                            <a:rPr lang="en-US" sz="3200" b="0" i="1" smtClean="0">
                                              <a:solidFill>
                                                <a:srgbClr val="000000"/>
                                              </a:solidFill>
                                              <a:latin typeface="Cambria Math" panose="02040503050406030204" pitchFamily="18" charset="0"/>
                                              <a:cs typeface="Calibri"/>
                                            </a:rPr>
                                            <m:t>𝑥</m:t>
                                          </m:r>
                                        </m:e>
                                        <m:sub>
                                          <m:r>
                                            <a:rPr lang="en-US" sz="3200" b="0" i="1" smtClean="0">
                                              <a:solidFill>
                                                <a:srgbClr val="000000"/>
                                              </a:solidFill>
                                              <a:latin typeface="Cambria Math" panose="02040503050406030204" pitchFamily="18" charset="0"/>
                                              <a:cs typeface="Calibri"/>
                                            </a:rPr>
                                            <m:t>𝑖</m:t>
                                          </m:r>
                                        </m:sub>
                                      </m:sSub>
                                    </m:e>
                                    <m:sup>
                                      <m:r>
                                        <a:rPr lang="en-US" sz="3200" b="0" i="1" smtClean="0">
                                          <a:solidFill>
                                            <a:srgbClr val="000000"/>
                                          </a:solidFill>
                                          <a:latin typeface="Cambria Math" panose="02040503050406030204" pitchFamily="18" charset="0"/>
                                          <a:cs typeface="Calibri"/>
                                        </a:rPr>
                                        <m:t>2</m:t>
                                      </m:r>
                                    </m:sup>
                                  </m:sSup>
                                </m:e>
                              </m:nary>
                              <m:r>
                                <m:rPr>
                                  <m:nor/>
                                </m:rPr>
                                <a:rPr lang="en-US" sz="3200" dirty="0"/>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1</m:t>
                                  </m:r>
                                </m:num>
                                <m:den>
                                  <m:r>
                                    <a:rPr lang="en-US" sz="3200" b="0" i="1" smtClean="0">
                                      <a:solidFill>
                                        <a:srgbClr val="000000"/>
                                      </a:solidFill>
                                      <a:latin typeface="Cambria Math" panose="02040503050406030204" pitchFamily="18" charset="0"/>
                                      <a:cs typeface="Calibri"/>
                                    </a:rPr>
                                    <m:t>𝑛</m:t>
                                  </m:r>
                                </m:den>
                              </m:f>
                              <m:r>
                                <m:rPr>
                                  <m:nor/>
                                </m:rPr>
                                <a:rPr lang="en-US" sz="3200" dirty="0"/>
                                <m:t> </m:t>
                              </m:r>
                            </m:e>
                          </m:mr>
                        </m:m>
                      </m:e>
                    </m:d>
                  </m:oMath>
                </a14:m>
                <a:endParaRPr lang="en-US" sz="3200" dirty="0"/>
              </a:p>
              <a:p>
                <a:pPr algn="just" rtl="0"/>
                <a:endParaRPr lang="en-US" sz="3200" dirty="0"/>
              </a:p>
              <a:p>
                <a:pPr marL="0" marR="0" lvl="0" indent="0" algn="just"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𝑆𝑡𝑑𝑒𝑟𝑟</m:t>
                        </m:r>
                      </m:e>
                      <m:sup>
                        <m:r>
                          <a:rPr lang="en-US" sz="3200" b="0" i="1" smtClean="0">
                            <a:solidFill>
                              <a:srgbClr val="000000"/>
                            </a:solidFill>
                            <a:latin typeface="Cambria Math" panose="02040503050406030204" pitchFamily="18" charset="0"/>
                            <a:cs typeface="Calibri"/>
                          </a:rPr>
                          <m:t>2</m:t>
                        </m:r>
                      </m:sup>
                    </m:sSup>
                    <m:r>
                      <a:rPr lang="en-US" sz="3200" b="0" i="1" smtClean="0">
                        <a:solidFill>
                          <a:srgbClr val="000000"/>
                        </a:solidFill>
                        <a:latin typeface="Cambria Math" panose="02040503050406030204" pitchFamily="18" charset="0"/>
                        <a:cs typeface="Calibri"/>
                      </a:rPr>
                      <m:t>=</m:t>
                    </m:r>
                    <m:nary>
                      <m:naryPr>
                        <m:chr m:val="∑"/>
                        <m:ctrlPr>
                          <a:rPr lang="en-US" sz="3200" b="0" i="1" smtClean="0">
                            <a:solidFill>
                              <a:srgbClr val="000000"/>
                            </a:solidFill>
                            <a:latin typeface="Cambria Math" panose="02040503050406030204" pitchFamily="18" charset="0"/>
                            <a:cs typeface="Calibri"/>
                          </a:rPr>
                        </m:ctrlPr>
                      </m:naryPr>
                      <m:sub>
                        <m:r>
                          <m:rPr>
                            <m:brk m:alnAt="23"/>
                          </m:rPr>
                          <a:rPr lang="en-US" sz="3200" b="0" i="1" smtClean="0">
                            <a:solidFill>
                              <a:srgbClr val="000000"/>
                            </a:solidFill>
                            <a:latin typeface="Cambria Math" panose="02040503050406030204" pitchFamily="18" charset="0"/>
                            <a:cs typeface="Calibri"/>
                          </a:rPr>
                          <m:t>𝑖</m:t>
                        </m:r>
                        <m:r>
                          <a:rPr lang="en-US" sz="3200" b="0" i="1" smtClean="0">
                            <a:solidFill>
                              <a:srgbClr val="000000"/>
                            </a:solidFill>
                            <a:latin typeface="Cambria Math" panose="02040503050406030204" pitchFamily="18" charset="0"/>
                            <a:cs typeface="Calibri"/>
                          </a:rPr>
                          <m:t>=</m:t>
                        </m:r>
                        <m:r>
                          <m:rPr>
                            <m:brk m:alnAt="23"/>
                          </m:rPr>
                          <a:rPr lang="en-US" sz="3200" b="0" i="1" smtClean="0">
                            <a:solidFill>
                              <a:srgbClr val="000000"/>
                            </a:solidFill>
                            <a:latin typeface="Cambria Math" panose="02040503050406030204" pitchFamily="18" charset="0"/>
                            <a:cs typeface="Calibri"/>
                          </a:rPr>
                          <m:t>1</m:t>
                        </m:r>
                      </m:sub>
                      <m:sup>
                        <m:r>
                          <a:rPr lang="en-US" sz="3200" b="0" i="1" smtClean="0">
                            <a:solidFill>
                              <a:srgbClr val="000000"/>
                            </a:solidFill>
                            <a:latin typeface="Cambria Math" panose="02040503050406030204" pitchFamily="18" charset="0"/>
                            <a:cs typeface="Calibri"/>
                          </a:rPr>
                          <m:t>𝑛</m:t>
                        </m:r>
                      </m:sup>
                      <m:e>
                        <m:r>
                          <a:rPr lang="en-US" sz="3200" b="0" i="1" smtClean="0">
                            <a:solidFill>
                              <a:srgbClr val="000000"/>
                            </a:solidFill>
                            <a:latin typeface="Cambria Math" panose="02040503050406030204" pitchFamily="18" charset="0"/>
                            <a:cs typeface="Calibri"/>
                          </a:rPr>
                          <m:t>(</m:t>
                        </m:r>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𝑠</m:t>
                            </m:r>
                          </m:e>
                          <m:sup>
                            <m:r>
                              <a:rPr lang="en-US" sz="3200" b="0" i="1" smtClean="0">
                                <a:solidFill>
                                  <a:srgbClr val="000000"/>
                                </a:solidFill>
                                <a:latin typeface="Cambria Math" panose="02040503050406030204" pitchFamily="18" charset="0"/>
                                <a:cs typeface="Calibri"/>
                              </a:rPr>
                              <m:t>2</m:t>
                            </m:r>
                          </m:sup>
                        </m:sSup>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1</m:t>
                                </m:r>
                              </m:num>
                              <m:den>
                                <m:r>
                                  <a:rPr lang="en-US" sz="3200" b="0" i="1" smtClean="0">
                                    <a:solidFill>
                                      <a:srgbClr val="000000"/>
                                    </a:solidFill>
                                    <a:latin typeface="Cambria Math" panose="02040503050406030204" pitchFamily="18" charset="0"/>
                                    <a:cs typeface="Calibri"/>
                                  </a:rPr>
                                  <m:t>𝑛</m:t>
                                </m:r>
                              </m:den>
                            </m:f>
                            <m:r>
                              <a:rPr lang="en-US" sz="3200" b="0" i="1" smtClean="0">
                                <a:solidFill>
                                  <a:srgbClr val="000000"/>
                                </a:solidFill>
                                <a:latin typeface="Cambria Math" panose="02040503050406030204" pitchFamily="18" charset="0"/>
                                <a:cs typeface="Calibri"/>
                              </a:rPr>
                              <m:t>)</m:t>
                            </m:r>
                          </m:e>
                          <m:sup>
                            <m:r>
                              <a:rPr lang="en-US" sz="3200" b="0" i="1" smtClean="0">
                                <a:solidFill>
                                  <a:srgbClr val="000000"/>
                                </a:solidFill>
                                <a:latin typeface="Cambria Math" panose="02040503050406030204" pitchFamily="18" charset="0"/>
                                <a:cs typeface="Calibri"/>
                              </a:rPr>
                              <m:t>2</m:t>
                            </m:r>
                          </m:sup>
                        </m:sSup>
                      </m:e>
                    </m:nary>
                  </m:oMath>
                </a14:m>
                <a:r>
                  <a:rPr lang="en-US" sz="3200" b="0" dirty="0">
                    <a:solidFill>
                      <a:srgbClr val="000000"/>
                    </a:solidFill>
                    <a:cs typeface="Calibri"/>
                  </a:rPr>
                  <a:t>)=</a:t>
                </a:r>
                <a14:m>
                  <m:oMath xmlns:m="http://schemas.openxmlformats.org/officeDocument/2006/math">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𝑠</m:t>
                        </m:r>
                      </m:e>
                      <m:sup>
                        <m:r>
                          <a:rPr lang="en-US" sz="3200" b="0" i="1" smtClean="0">
                            <a:solidFill>
                              <a:srgbClr val="000000"/>
                            </a:solidFill>
                            <a:latin typeface="Cambria Math" panose="02040503050406030204" pitchFamily="18" charset="0"/>
                            <a:cs typeface="Calibri"/>
                          </a:rPr>
                          <m:t>2</m:t>
                        </m:r>
                      </m:sup>
                    </m:sSup>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𝑛</m:t>
                        </m:r>
                      </m:num>
                      <m:den>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𝑛</m:t>
                            </m:r>
                          </m:e>
                          <m:sup>
                            <m:r>
                              <a:rPr lang="en-US" sz="3200" b="0" i="1" smtClean="0">
                                <a:solidFill>
                                  <a:srgbClr val="000000"/>
                                </a:solidFill>
                                <a:latin typeface="Cambria Math" panose="02040503050406030204" pitchFamily="18" charset="0"/>
                                <a:cs typeface="Calibri"/>
                              </a:rPr>
                              <m:t>2</m:t>
                            </m:r>
                          </m:sup>
                        </m:sSup>
                      </m:den>
                    </m:f>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sSup>
                          <m:sSupPr>
                            <m:ctrlPr>
                              <a:rPr lang="en-US" sz="3200" b="0" i="1" smtClean="0">
                                <a:solidFill>
                                  <a:srgbClr val="000000"/>
                                </a:solidFill>
                                <a:latin typeface="Cambria Math" panose="02040503050406030204" pitchFamily="18" charset="0"/>
                                <a:cs typeface="Calibri"/>
                              </a:rPr>
                            </m:ctrlPr>
                          </m:sSupPr>
                          <m:e>
                            <m:r>
                              <a:rPr lang="en-US" sz="3200" b="0" i="1" smtClean="0">
                                <a:solidFill>
                                  <a:srgbClr val="000000"/>
                                </a:solidFill>
                                <a:latin typeface="Cambria Math" panose="02040503050406030204" pitchFamily="18" charset="0"/>
                                <a:cs typeface="Calibri"/>
                              </a:rPr>
                              <m:t>𝑠</m:t>
                            </m:r>
                          </m:e>
                          <m:sup>
                            <m:r>
                              <a:rPr lang="en-US" sz="3200" b="0" i="1" smtClean="0">
                                <a:solidFill>
                                  <a:srgbClr val="000000"/>
                                </a:solidFill>
                                <a:latin typeface="Cambria Math" panose="02040503050406030204" pitchFamily="18" charset="0"/>
                                <a:cs typeface="Calibri"/>
                              </a:rPr>
                              <m:t>2</m:t>
                            </m:r>
                          </m:sup>
                        </m:sSup>
                      </m:num>
                      <m:den>
                        <m:r>
                          <a:rPr lang="en-US" sz="3200" b="0" i="1" smtClean="0">
                            <a:solidFill>
                              <a:srgbClr val="000000"/>
                            </a:solidFill>
                            <a:latin typeface="Cambria Math" panose="02040503050406030204" pitchFamily="18" charset="0"/>
                            <a:cs typeface="Calibri"/>
                          </a:rPr>
                          <m:t>𝑛</m:t>
                        </m:r>
                      </m:den>
                    </m:f>
                  </m:oMath>
                </a14:m>
                <a:endParaRPr lang="en-US" sz="3200" b="0" dirty="0">
                  <a:solidFill>
                    <a:srgbClr val="000000"/>
                  </a:solidFill>
                  <a:cs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3200" b="0" i="1" smtClean="0">
                          <a:solidFill>
                            <a:srgbClr val="000000"/>
                          </a:solidFill>
                          <a:latin typeface="Cambria Math" panose="02040503050406030204" pitchFamily="18" charset="0"/>
                          <a:cs typeface="Calibri"/>
                        </a:rPr>
                        <m:t>𝑆𝑡𝑑𝑒𝑟𝑟</m:t>
                      </m:r>
                      <m:r>
                        <a:rPr lang="en-US" sz="3200" b="0" i="1" smtClean="0">
                          <a:solidFill>
                            <a:srgbClr val="000000"/>
                          </a:solidFill>
                          <a:latin typeface="Cambria Math" panose="02040503050406030204" pitchFamily="18" charset="0"/>
                          <a:cs typeface="Calibri"/>
                        </a:rPr>
                        <m:t>=</m:t>
                      </m:r>
                      <m:f>
                        <m:fPr>
                          <m:ctrlPr>
                            <a:rPr lang="en-US" sz="3200" b="0" i="1" smtClean="0">
                              <a:solidFill>
                                <a:srgbClr val="000000"/>
                              </a:solidFill>
                              <a:latin typeface="Cambria Math" panose="02040503050406030204" pitchFamily="18" charset="0"/>
                              <a:cs typeface="Calibri"/>
                            </a:rPr>
                          </m:ctrlPr>
                        </m:fPr>
                        <m:num>
                          <m:r>
                            <a:rPr lang="en-US" sz="3200" b="0" i="1" smtClean="0">
                              <a:solidFill>
                                <a:srgbClr val="000000"/>
                              </a:solidFill>
                              <a:latin typeface="Cambria Math" panose="02040503050406030204" pitchFamily="18" charset="0"/>
                              <a:cs typeface="Calibri"/>
                            </a:rPr>
                            <m:t>𝑠</m:t>
                          </m:r>
                        </m:num>
                        <m:den>
                          <m:rad>
                            <m:radPr>
                              <m:degHide m:val="on"/>
                              <m:ctrlPr>
                                <a:rPr lang="en-US" sz="3200" b="0" i="1" smtClean="0">
                                  <a:solidFill>
                                    <a:srgbClr val="000000"/>
                                  </a:solidFill>
                                  <a:latin typeface="Cambria Math" panose="02040503050406030204" pitchFamily="18" charset="0"/>
                                  <a:cs typeface="Calibri"/>
                                </a:rPr>
                              </m:ctrlPr>
                            </m:radPr>
                            <m:deg/>
                            <m:e>
                              <m:r>
                                <a:rPr lang="en-US" sz="3200" b="0" i="1" smtClean="0">
                                  <a:solidFill>
                                    <a:srgbClr val="000000"/>
                                  </a:solidFill>
                                  <a:latin typeface="Cambria Math" panose="02040503050406030204" pitchFamily="18" charset="0"/>
                                  <a:cs typeface="Calibri"/>
                                </a:rPr>
                                <m:t>𝑛</m:t>
                              </m:r>
                            </m:e>
                          </m:rad>
                        </m:den>
                      </m:f>
                    </m:oMath>
                  </m:oMathPara>
                </a14:m>
                <a:endParaRPr lang="en-US" sz="3200" b="0" dirty="0">
                  <a:solidFill>
                    <a:srgbClr val="000000"/>
                  </a:solidFill>
                  <a:cs typeface="Calibri"/>
                </a:endParaRPr>
              </a:p>
              <a:p>
                <a:endParaRPr lang="en-IL" dirty="0"/>
              </a:p>
            </p:txBody>
          </p:sp>
        </mc:Choice>
        <mc:Fallback xmlns="">
          <p:sp>
            <p:nvSpPr>
              <p:cNvPr id="3" name="מציין מיקום טקסט 2">
                <a:extLst>
                  <a:ext uri="{FF2B5EF4-FFF2-40B4-BE49-F238E27FC236}">
                    <a16:creationId xmlns:a16="http://schemas.microsoft.com/office/drawing/2014/main" id="{F815679D-7B72-4E26-ABAF-B2D22DA2D012}"/>
                  </a:ext>
                </a:extLst>
              </p:cNvPr>
              <p:cNvSpPr>
                <a:spLocks noGrp="1" noRot="1" noChangeAspect="1" noMove="1" noResize="1" noEditPoints="1" noAdjustHandles="1" noChangeArrowheads="1" noChangeShapeType="1" noTextEdit="1"/>
              </p:cNvSpPr>
              <p:nvPr>
                <p:ph type="body" idx="1"/>
              </p:nvPr>
            </p:nvSpPr>
            <p:spPr>
              <a:xfrm>
                <a:off x="377666" y="1628800"/>
                <a:ext cx="11262950" cy="4537524"/>
              </a:xfrm>
              <a:blipFill>
                <a:blip r:embed="rId3"/>
                <a:stretch>
                  <a:fillRect t="-2685"/>
                </a:stretch>
              </a:blipFill>
            </p:spPr>
            <p:txBody>
              <a:bodyPr/>
              <a:lstStyle/>
              <a:p>
                <a:r>
                  <a:rPr lang="en-IL">
                    <a:noFill/>
                  </a:rPr>
                  <a:t> </a:t>
                </a:r>
              </a:p>
            </p:txBody>
          </p:sp>
        </mc:Fallback>
      </mc:AlternateContent>
    </p:spTree>
    <p:extLst>
      <p:ext uri="{BB962C8B-B14F-4D97-AF65-F5344CB8AC3E}">
        <p14:creationId xmlns:p14="http://schemas.microsoft.com/office/powerpoint/2010/main" val="159986146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9639" y="410534"/>
            <a:ext cx="3876005"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50">
                <a:solidFill>
                  <a:srgbClr val="000000"/>
                </a:solidFill>
                <a:latin typeface="Trebuchet MS"/>
                <a:cs typeface="Trebuchet MS"/>
              </a:rPr>
              <a:t>Contents</a:t>
            </a:r>
            <a:r>
              <a:rPr sz="4400" spc="-446">
                <a:solidFill>
                  <a:srgbClr val="000000"/>
                </a:solidFill>
                <a:latin typeface="Trebuchet MS"/>
                <a:cs typeface="Trebuchet MS"/>
              </a:rPr>
              <a:t> </a:t>
            </a:r>
            <a:r>
              <a:rPr sz="4400" spc="-131">
                <a:solidFill>
                  <a:srgbClr val="000000"/>
                </a:solidFill>
                <a:latin typeface="Trebuchet MS"/>
                <a:cs typeface="Trebuchet MS"/>
              </a:rPr>
              <a:t>Today</a:t>
            </a:r>
          </a:p>
        </p:txBody>
      </p:sp>
      <p:sp>
        <p:nvSpPr>
          <p:cNvPr id="3" name="object 3"/>
          <p:cNvSpPr txBox="1"/>
          <p:nvPr/>
        </p:nvSpPr>
        <p:spPr>
          <a:xfrm>
            <a:off x="929005" y="1374464"/>
            <a:ext cx="1828390" cy="941973"/>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Arial"/>
                <a:cs typeface="Arial"/>
              </a:rPr>
              <a:t>•</a:t>
            </a:r>
            <a:r>
              <a:rPr sz="3000">
                <a:solidFill>
                  <a:srgbClr val="000000"/>
                </a:solidFill>
                <a:latin typeface="Times New Roman"/>
                <a:cs typeface="Times New Roman"/>
              </a:rPr>
              <a:t> </a:t>
            </a:r>
            <a:r>
              <a:rPr sz="3000" b="1" spc="-25">
                <a:solidFill>
                  <a:srgbClr val="000000"/>
                </a:solidFill>
                <a:latin typeface="Calibri"/>
                <a:cs typeface="Calibri"/>
              </a:rPr>
              <a:t>Variables</a:t>
            </a:r>
          </a:p>
          <a:p>
            <a:pPr marL="257809" marR="0">
              <a:lnSpc>
                <a:spcPts val="3455"/>
              </a:lnSpc>
              <a:spcBef>
                <a:spcPct val="0"/>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a:solidFill>
                  <a:srgbClr val="000000"/>
                </a:solidFill>
                <a:latin typeface="Calibri"/>
                <a:cs typeface="Calibri"/>
              </a:rPr>
              <a:t>types</a:t>
            </a:r>
          </a:p>
        </p:txBody>
      </p:sp>
      <p:sp>
        <p:nvSpPr>
          <p:cNvPr id="4" name="object 4"/>
          <p:cNvSpPr txBox="1"/>
          <p:nvPr/>
        </p:nvSpPr>
        <p:spPr>
          <a:xfrm>
            <a:off x="1186815" y="2285994"/>
            <a:ext cx="2615989"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a:solidFill>
                  <a:srgbClr val="000000"/>
                </a:solidFill>
                <a:latin typeface="Calibri"/>
                <a:cs typeface="Calibri"/>
              </a:rPr>
              <a:t>Basic concepts</a:t>
            </a:r>
          </a:p>
        </p:txBody>
      </p:sp>
      <p:sp>
        <p:nvSpPr>
          <p:cNvPr id="5" name="object 5"/>
          <p:cNvSpPr txBox="1"/>
          <p:nvPr/>
        </p:nvSpPr>
        <p:spPr>
          <a:xfrm>
            <a:off x="929005" y="2888063"/>
            <a:ext cx="2424274"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Arial"/>
                <a:cs typeface="Arial"/>
              </a:rPr>
              <a:t>•</a:t>
            </a:r>
            <a:r>
              <a:rPr sz="3000">
                <a:solidFill>
                  <a:srgbClr val="000000"/>
                </a:solidFill>
                <a:latin typeface="Times New Roman"/>
                <a:cs typeface="Times New Roman"/>
              </a:rPr>
              <a:t> </a:t>
            </a:r>
            <a:r>
              <a:rPr sz="3000" b="1">
                <a:solidFill>
                  <a:srgbClr val="000000"/>
                </a:solidFill>
                <a:latin typeface="Calibri"/>
                <a:cs typeface="Calibri"/>
              </a:rPr>
              <a:t>Distributions</a:t>
            </a:r>
          </a:p>
        </p:txBody>
      </p:sp>
      <p:sp>
        <p:nvSpPr>
          <p:cNvPr id="6" name="object 6"/>
          <p:cNvSpPr txBox="1"/>
          <p:nvPr/>
        </p:nvSpPr>
        <p:spPr>
          <a:xfrm>
            <a:off x="1186815" y="3326213"/>
            <a:ext cx="3632602" cy="976440"/>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a:solidFill>
                  <a:srgbClr val="000000"/>
                </a:solidFill>
                <a:latin typeface="Calibri"/>
                <a:cs typeface="Calibri"/>
              </a:rPr>
              <a:t>Binomial Distribution</a:t>
            </a:r>
          </a:p>
          <a:p>
            <a:pPr marL="0" marR="0">
              <a:lnSpc>
                <a:spcPts val="3662"/>
              </a:lnSpc>
              <a:spcBef>
                <a:spcPts val="14"/>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spc="-15">
                <a:solidFill>
                  <a:srgbClr val="000000"/>
                </a:solidFill>
                <a:latin typeface="Calibri"/>
                <a:cs typeface="Calibri"/>
              </a:rPr>
              <a:t>Poisson</a:t>
            </a:r>
            <a:r>
              <a:rPr sz="3000" spc="-58">
                <a:solidFill>
                  <a:srgbClr val="000000"/>
                </a:solidFill>
                <a:latin typeface="Calibri"/>
                <a:cs typeface="Calibri"/>
              </a:rPr>
              <a:t> </a:t>
            </a:r>
            <a:r>
              <a:rPr sz="3000">
                <a:solidFill>
                  <a:srgbClr val="000000"/>
                </a:solidFill>
                <a:latin typeface="Calibri"/>
                <a:cs typeface="Calibri"/>
              </a:rPr>
              <a:t>Distribution</a:t>
            </a:r>
          </a:p>
        </p:txBody>
      </p:sp>
      <p:sp>
        <p:nvSpPr>
          <p:cNvPr id="7" name="object 7"/>
          <p:cNvSpPr txBox="1"/>
          <p:nvPr/>
        </p:nvSpPr>
        <p:spPr>
          <a:xfrm>
            <a:off x="1186815" y="4286777"/>
            <a:ext cx="6225307" cy="991134"/>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a:solidFill>
                  <a:srgbClr val="000000"/>
                </a:solidFill>
                <a:latin typeface="Calibri"/>
                <a:cs typeface="Calibri"/>
              </a:rPr>
              <a:t>Normal</a:t>
            </a:r>
            <a:r>
              <a:rPr sz="3000" spc="-77">
                <a:solidFill>
                  <a:srgbClr val="000000"/>
                </a:solidFill>
                <a:latin typeface="Calibri"/>
                <a:cs typeface="Calibri"/>
              </a:rPr>
              <a:t> </a:t>
            </a:r>
            <a:r>
              <a:rPr sz="3000">
                <a:solidFill>
                  <a:srgbClr val="000000"/>
                </a:solidFill>
                <a:latin typeface="Calibri"/>
                <a:cs typeface="Calibri"/>
              </a:rPr>
              <a:t>Distribution</a:t>
            </a:r>
          </a:p>
          <a:p>
            <a:pPr marL="0" marR="0">
              <a:lnSpc>
                <a:spcPts val="3662"/>
              </a:lnSpc>
              <a:spcBef>
                <a:spcPts val="129"/>
              </a:spcBef>
              <a:spcAft>
                <a:spcPct val="0"/>
              </a:spcAft>
            </a:pPr>
            <a:r>
              <a:rPr sz="3000">
                <a:solidFill>
                  <a:srgbClr val="000000"/>
                </a:solidFill>
                <a:latin typeface="Calibri"/>
                <a:cs typeface="Calibri"/>
              </a:rPr>
              <a:t>-</a:t>
            </a:r>
            <a:r>
              <a:rPr sz="3000" spc="-13">
                <a:solidFill>
                  <a:srgbClr val="000000"/>
                </a:solidFill>
                <a:latin typeface="Calibri"/>
                <a:cs typeface="Calibri"/>
              </a:rPr>
              <a:t> </a:t>
            </a:r>
            <a:r>
              <a:rPr sz="3000" spc="-15">
                <a:solidFill>
                  <a:srgbClr val="000000"/>
                </a:solidFill>
                <a:latin typeface="Calibri"/>
                <a:cs typeface="Calibri"/>
              </a:rPr>
              <a:t>Standardized</a:t>
            </a:r>
            <a:r>
              <a:rPr sz="3000" spc="-17">
                <a:solidFill>
                  <a:srgbClr val="000000"/>
                </a:solidFill>
                <a:latin typeface="Calibri"/>
                <a:cs typeface="Calibri"/>
              </a:rPr>
              <a:t> </a:t>
            </a:r>
            <a:r>
              <a:rPr sz="3000">
                <a:solidFill>
                  <a:srgbClr val="000000"/>
                </a:solidFill>
                <a:latin typeface="Calibri"/>
                <a:cs typeface="Calibri"/>
              </a:rPr>
              <a:t>Normal Density function</a:t>
            </a:r>
          </a:p>
        </p:txBody>
      </p:sp>
      <p:sp>
        <p:nvSpPr>
          <p:cNvPr id="8" name="object 8"/>
          <p:cNvSpPr txBox="1"/>
          <p:nvPr/>
        </p:nvSpPr>
        <p:spPr>
          <a:xfrm>
            <a:off x="929005" y="5390306"/>
            <a:ext cx="2543715" cy="503187"/>
          </a:xfrm>
          <a:prstGeom prst="rect">
            <a:avLst/>
          </a:prstGeom>
        </p:spPr>
        <p:txBody>
          <a:bodyPr vert="horz" wrap="square" lIns="0" tIns="0" rIns="0" bIns="0" rtlCol="0">
            <a:spAutoFit/>
          </a:bodyPr>
          <a:lstStyle/>
          <a:p>
            <a:pPr marL="0" marR="0">
              <a:lnSpc>
                <a:spcPts val="3662"/>
              </a:lnSpc>
              <a:spcBef>
                <a:spcPct val="0"/>
              </a:spcBef>
              <a:spcAft>
                <a:spcPct val="0"/>
              </a:spcAft>
            </a:pPr>
            <a:r>
              <a:rPr sz="3000">
                <a:solidFill>
                  <a:srgbClr val="000000"/>
                </a:solidFill>
                <a:latin typeface="Arial"/>
                <a:cs typeface="Arial"/>
              </a:rPr>
              <a:t>•</a:t>
            </a:r>
            <a:r>
              <a:rPr sz="3000">
                <a:solidFill>
                  <a:srgbClr val="000000"/>
                </a:solidFill>
                <a:latin typeface="Times New Roman"/>
                <a:cs typeface="Times New Roman"/>
              </a:rPr>
              <a:t> </a:t>
            </a:r>
            <a:r>
              <a:rPr sz="3000" b="1" spc="-16">
                <a:solidFill>
                  <a:srgbClr val="000000"/>
                </a:solidFill>
                <a:latin typeface="Calibri"/>
                <a:cs typeface="Calibri"/>
              </a:rPr>
              <a:t>Data</a:t>
            </a:r>
            <a:r>
              <a:rPr sz="3000" b="1" spc="-34">
                <a:solidFill>
                  <a:srgbClr val="000000"/>
                </a:solidFill>
                <a:latin typeface="Calibri"/>
                <a:cs typeface="Calibri"/>
              </a:rPr>
              <a:t> </a:t>
            </a:r>
            <a:r>
              <a:rPr sz="3000" b="1" spc="-20">
                <a:solidFill>
                  <a:srgbClr val="000000"/>
                </a:solidFill>
                <a:latin typeface="Calibri"/>
                <a:cs typeface="Calibri"/>
              </a:rPr>
              <a:t>example</a:t>
            </a:r>
          </a:p>
        </p:txBody>
      </p:sp>
      <p:sp>
        <p:nvSpPr>
          <p:cNvPr id="9" name="object 9"/>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9639" y="659746"/>
            <a:ext cx="6518354"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43" dirty="0">
                <a:solidFill>
                  <a:srgbClr val="000000"/>
                </a:solidFill>
                <a:latin typeface="Trebuchet MS"/>
                <a:cs typeface="Trebuchet MS"/>
              </a:rPr>
              <a:t>Why</a:t>
            </a:r>
            <a:r>
              <a:rPr sz="4400" spc="-548" dirty="0">
                <a:solidFill>
                  <a:srgbClr val="000000"/>
                </a:solidFill>
                <a:latin typeface="Trebuchet MS"/>
                <a:cs typeface="Trebuchet MS"/>
              </a:rPr>
              <a:t> </a:t>
            </a:r>
            <a:r>
              <a:rPr sz="4400" dirty="0">
                <a:solidFill>
                  <a:srgbClr val="000000"/>
                </a:solidFill>
                <a:latin typeface="Trebuchet MS"/>
                <a:cs typeface="Trebuchet MS"/>
              </a:rPr>
              <a:t>do</a:t>
            </a:r>
            <a:r>
              <a:rPr sz="4400" spc="-498" dirty="0">
                <a:solidFill>
                  <a:srgbClr val="000000"/>
                </a:solidFill>
                <a:latin typeface="Trebuchet MS"/>
                <a:cs typeface="Trebuchet MS"/>
              </a:rPr>
              <a:t> </a:t>
            </a:r>
            <a:r>
              <a:rPr sz="4400" spc="-45" dirty="0">
                <a:solidFill>
                  <a:srgbClr val="000000"/>
                </a:solidFill>
                <a:latin typeface="Trebuchet MS"/>
                <a:cs typeface="Trebuchet MS"/>
              </a:rPr>
              <a:t>we</a:t>
            </a:r>
            <a:r>
              <a:rPr sz="4400" spc="-478" dirty="0">
                <a:solidFill>
                  <a:srgbClr val="000000"/>
                </a:solidFill>
                <a:latin typeface="Trebuchet MS"/>
                <a:cs typeface="Trebuchet MS"/>
              </a:rPr>
              <a:t> </a:t>
            </a:r>
            <a:r>
              <a:rPr sz="4400" spc="-31" dirty="0">
                <a:solidFill>
                  <a:srgbClr val="000000"/>
                </a:solidFill>
                <a:latin typeface="Trebuchet MS"/>
                <a:cs typeface="Trebuchet MS"/>
              </a:rPr>
              <a:t>need</a:t>
            </a:r>
            <a:r>
              <a:rPr sz="4400" spc="-498" dirty="0">
                <a:solidFill>
                  <a:srgbClr val="000000"/>
                </a:solidFill>
                <a:latin typeface="Trebuchet MS"/>
                <a:cs typeface="Trebuchet MS"/>
              </a:rPr>
              <a:t> </a:t>
            </a:r>
            <a:r>
              <a:rPr sz="4400" spc="-45" dirty="0">
                <a:solidFill>
                  <a:srgbClr val="000000"/>
                </a:solidFill>
                <a:latin typeface="Trebuchet MS"/>
                <a:cs typeface="Trebuchet MS"/>
              </a:rPr>
              <a:t>statistics?</a:t>
            </a:r>
          </a:p>
        </p:txBody>
      </p:sp>
      <p:sp>
        <p:nvSpPr>
          <p:cNvPr id="3" name="object 3"/>
          <p:cNvSpPr txBox="1"/>
          <p:nvPr/>
        </p:nvSpPr>
        <p:spPr>
          <a:xfrm>
            <a:off x="929638" y="1556792"/>
            <a:ext cx="9702865" cy="4798750"/>
          </a:xfrm>
          <a:prstGeom prst="rect">
            <a:avLst/>
          </a:prstGeom>
        </p:spPr>
        <p:txBody>
          <a:bodyPr vert="horz" wrap="square" lIns="0" tIns="0" rIns="0" bIns="0" rtlCol="0">
            <a:spAutoFit/>
          </a:bodyPr>
          <a:lstStyle/>
          <a:p>
            <a:pPr marL="634" marR="0">
              <a:lnSpc>
                <a:spcPts val="3906"/>
              </a:lnSpc>
              <a:spcBef>
                <a:spcPts val="600"/>
              </a:spcBef>
              <a:spcAft>
                <a:spcPct val="0"/>
              </a:spcAft>
            </a:pPr>
            <a:r>
              <a:rPr sz="3200" b="1" dirty="0">
                <a:solidFill>
                  <a:srgbClr val="000000"/>
                </a:solidFill>
                <a:latin typeface="+mn-lt"/>
                <a:cs typeface="Calibri"/>
              </a:rPr>
              <a:t>Typical Problems:</a:t>
            </a:r>
          </a:p>
          <a:p>
            <a:pPr marL="342900" marR="0" indent="-342900">
              <a:lnSpc>
                <a:spcPts val="2929"/>
              </a:lnSpc>
              <a:spcBef>
                <a:spcPts val="600"/>
              </a:spcBef>
              <a:spcAft>
                <a:spcPct val="0"/>
              </a:spcAft>
              <a:buFont typeface="Arial" panose="020B0604020202020204" pitchFamily="34" charset="0"/>
              <a:buChar char="•"/>
            </a:pPr>
            <a:r>
              <a:rPr sz="2400" spc="-15" dirty="0">
                <a:solidFill>
                  <a:srgbClr val="000000"/>
                </a:solidFill>
                <a:latin typeface="+mn-lt"/>
                <a:cs typeface="Calibri"/>
              </a:rPr>
              <a:t>Data</a:t>
            </a:r>
            <a:r>
              <a:rPr sz="2400" spc="-18" dirty="0">
                <a:solidFill>
                  <a:srgbClr val="000000"/>
                </a:solidFill>
                <a:latin typeface="+mn-lt"/>
                <a:cs typeface="Calibri"/>
              </a:rPr>
              <a:t> </a:t>
            </a:r>
            <a:r>
              <a:rPr sz="2400" dirty="0">
                <a:solidFill>
                  <a:srgbClr val="000000"/>
                </a:solidFill>
                <a:latin typeface="+mn-lt"/>
                <a:cs typeface="Calibri"/>
              </a:rPr>
              <a:t>variability</a:t>
            </a:r>
          </a:p>
          <a:p>
            <a:pPr marL="342900" marR="0" indent="-342900">
              <a:lnSpc>
                <a:spcPts val="2898"/>
              </a:lnSpc>
              <a:spcBef>
                <a:spcPts val="600"/>
              </a:spcBef>
              <a:spcAft>
                <a:spcPct val="0"/>
              </a:spcAft>
              <a:buFont typeface="Arial" panose="020B0604020202020204" pitchFamily="34" charset="0"/>
              <a:buChar char="•"/>
            </a:pPr>
            <a:r>
              <a:rPr sz="2400" dirty="0">
                <a:solidFill>
                  <a:srgbClr val="000000"/>
                </a:solidFill>
                <a:latin typeface="+mn-lt"/>
                <a:cs typeface="Calibri"/>
              </a:rPr>
              <a:t>Repeated measurements </a:t>
            </a:r>
            <a:r>
              <a:rPr sz="2400" spc="-20" dirty="0">
                <a:solidFill>
                  <a:srgbClr val="000000"/>
                </a:solidFill>
                <a:latin typeface="+mn-lt"/>
                <a:cs typeface="Calibri"/>
              </a:rPr>
              <a:t>may </a:t>
            </a:r>
            <a:r>
              <a:rPr sz="2400" dirty="0">
                <a:solidFill>
                  <a:srgbClr val="000000"/>
                </a:solidFill>
                <a:latin typeface="+mn-lt"/>
                <a:cs typeface="Calibri"/>
              </a:rPr>
              <a:t>yield </a:t>
            </a:r>
            <a:r>
              <a:rPr sz="2400" spc="-20" dirty="0">
                <a:solidFill>
                  <a:srgbClr val="000000"/>
                </a:solidFill>
                <a:latin typeface="+mn-lt"/>
                <a:cs typeface="Calibri"/>
              </a:rPr>
              <a:t>different</a:t>
            </a:r>
            <a:r>
              <a:rPr sz="2400" spc="-31" dirty="0">
                <a:solidFill>
                  <a:srgbClr val="000000"/>
                </a:solidFill>
                <a:latin typeface="+mn-lt"/>
                <a:cs typeface="Calibri"/>
              </a:rPr>
              <a:t> </a:t>
            </a:r>
            <a:r>
              <a:rPr sz="2400" dirty="0">
                <a:solidFill>
                  <a:srgbClr val="000000"/>
                </a:solidFill>
                <a:latin typeface="+mn-lt"/>
                <a:cs typeface="Calibri"/>
              </a:rPr>
              <a:t>results</a:t>
            </a:r>
            <a:endParaRPr lang="en-US" sz="2400" dirty="0">
              <a:solidFill>
                <a:srgbClr val="000000"/>
              </a:solidFill>
              <a:latin typeface="+mn-lt"/>
              <a:cs typeface="Calibri"/>
            </a:endParaRPr>
          </a:p>
          <a:p>
            <a:pPr marL="634" marR="0">
              <a:lnSpc>
                <a:spcPts val="3906"/>
              </a:lnSpc>
              <a:spcBef>
                <a:spcPts val="600"/>
              </a:spcBef>
              <a:spcAft>
                <a:spcPct val="0"/>
              </a:spcAft>
            </a:pPr>
            <a:r>
              <a:rPr lang="en-US" sz="3200" b="1" dirty="0">
                <a:solidFill>
                  <a:srgbClr val="000000"/>
                </a:solidFill>
                <a:latin typeface="+mn-lt"/>
                <a:cs typeface="Calibri"/>
              </a:rPr>
              <a:t>Statistical Solutions:</a:t>
            </a:r>
          </a:p>
          <a:p>
            <a:pPr marL="342900" marR="0" indent="-342900">
              <a:lnSpc>
                <a:spcPts val="2929"/>
              </a:lnSpc>
              <a:spcBef>
                <a:spcPts val="600"/>
              </a:spcBef>
              <a:spcAft>
                <a:spcPct val="0"/>
              </a:spcAft>
              <a:buFont typeface="Arial" panose="020B0604020202020204" pitchFamily="34" charset="0"/>
              <a:buChar char="•"/>
            </a:pPr>
            <a:r>
              <a:rPr lang="en-US" sz="2400" dirty="0">
                <a:solidFill>
                  <a:srgbClr val="000000"/>
                </a:solidFill>
                <a:latin typeface="+mn-lt"/>
                <a:cs typeface="Calibri"/>
              </a:rPr>
              <a:t>Provide predictions of </a:t>
            </a:r>
            <a:r>
              <a:rPr lang="en-US" sz="2400" spc="-15" dirty="0">
                <a:solidFill>
                  <a:srgbClr val="000000"/>
                </a:solidFill>
                <a:latin typeface="+mn-lt"/>
                <a:cs typeface="Calibri"/>
              </a:rPr>
              <a:t>outcome</a:t>
            </a:r>
          </a:p>
          <a:p>
            <a:pPr marL="342900" marR="0" indent="-342900">
              <a:lnSpc>
                <a:spcPts val="2899"/>
              </a:lnSpc>
              <a:spcBef>
                <a:spcPts val="600"/>
              </a:spcBef>
              <a:spcAft>
                <a:spcPct val="0"/>
              </a:spcAft>
              <a:buFont typeface="Arial" panose="020B0604020202020204" pitchFamily="34" charset="0"/>
              <a:buChar char="•"/>
            </a:pPr>
            <a:r>
              <a:rPr lang="en-US" sz="2400" spc="-20" dirty="0">
                <a:solidFill>
                  <a:srgbClr val="000000"/>
                </a:solidFill>
                <a:latin typeface="+mn-lt"/>
                <a:cs typeface="Calibri"/>
              </a:rPr>
              <a:t>Draw</a:t>
            </a:r>
            <a:r>
              <a:rPr lang="en-US" sz="2400" spc="-21" dirty="0">
                <a:solidFill>
                  <a:srgbClr val="000000"/>
                </a:solidFill>
                <a:latin typeface="+mn-lt"/>
                <a:cs typeface="Calibri"/>
              </a:rPr>
              <a:t> </a:t>
            </a:r>
            <a:r>
              <a:rPr lang="en-US" sz="2400" b="1" dirty="0">
                <a:solidFill>
                  <a:srgbClr val="000000"/>
                </a:solidFill>
                <a:latin typeface="+mn-lt"/>
                <a:cs typeface="Calibri"/>
              </a:rPr>
              <a:t>conclusions</a:t>
            </a:r>
            <a:r>
              <a:rPr lang="en-US" sz="2400" dirty="0">
                <a:solidFill>
                  <a:srgbClr val="000000"/>
                </a:solidFill>
                <a:latin typeface="+mn-lt"/>
                <a:cs typeface="Calibri"/>
              </a:rPr>
              <a:t> about </a:t>
            </a:r>
            <a:r>
              <a:rPr lang="en-US" sz="2400" spc="-15" dirty="0">
                <a:solidFill>
                  <a:srgbClr val="000000"/>
                </a:solidFill>
                <a:latin typeface="+mn-lt"/>
                <a:cs typeface="Calibri"/>
              </a:rPr>
              <a:t>data</a:t>
            </a:r>
            <a:r>
              <a:rPr lang="en-US" sz="2400" spc="-42" dirty="0">
                <a:solidFill>
                  <a:srgbClr val="000000"/>
                </a:solidFill>
                <a:latin typeface="+mn-lt"/>
                <a:cs typeface="Calibri"/>
              </a:rPr>
              <a:t> </a:t>
            </a:r>
            <a:r>
              <a:rPr lang="en-US" sz="2400" dirty="0">
                <a:solidFill>
                  <a:srgbClr val="000000"/>
                </a:solidFill>
                <a:latin typeface="+mn-lt"/>
                <a:cs typeface="Calibri"/>
              </a:rPr>
              <a:t>variables (inverse problem)</a:t>
            </a:r>
          </a:p>
          <a:p>
            <a:pPr marL="0" marR="0">
              <a:lnSpc>
                <a:spcPts val="2899"/>
              </a:lnSpc>
              <a:spcBef>
                <a:spcPts val="600"/>
              </a:spcBef>
              <a:spcAft>
                <a:spcPct val="0"/>
              </a:spcAft>
            </a:pPr>
            <a:r>
              <a:rPr lang="en-US" sz="3200" b="1" dirty="0">
                <a:solidFill>
                  <a:srgbClr val="000000"/>
                </a:solidFill>
                <a:latin typeface="+mn-lt"/>
                <a:cs typeface="Calibri"/>
              </a:rPr>
              <a:t>Related Subjects:</a:t>
            </a:r>
          </a:p>
          <a:p>
            <a:pPr marL="342900" indent="-342900" algn="l" rtl="0">
              <a:buFont typeface="Arial" panose="020B0604020202020204" pitchFamily="34" charset="0"/>
              <a:buChar char="•"/>
            </a:pPr>
            <a:r>
              <a:rPr lang="en-US" sz="2400" i="0" u="none" strike="noStrike" dirty="0">
                <a:solidFill>
                  <a:srgbClr val="0000FF"/>
                </a:solidFill>
                <a:effectLst/>
                <a:latin typeface="+mn-lt"/>
                <a:hlinkClick r:id="rId3" tooltip="Business analytics">
                  <a:extLst>
                    <a:ext uri="{A12FA001-AC4F-418D-AE19-62706E023703}">
                      <ahyp:hlinkClr xmlns:ahyp="http://schemas.microsoft.com/office/drawing/2018/hyperlinkcolor" val="tx"/>
                    </a:ext>
                  </a:extLst>
                </a:hlinkClick>
              </a:rPr>
              <a:t>Probability</a:t>
            </a:r>
            <a:r>
              <a:rPr lang="en-US" sz="2400" i="0" u="sng" strike="noStrike" dirty="0">
                <a:solidFill>
                  <a:schemeClr val="tx1"/>
                </a:solidFill>
                <a:effectLst/>
                <a:latin typeface="+mn-lt"/>
                <a:hlinkClick r:id="rId3" tooltip="Business analytics">
                  <a:extLst>
                    <a:ext uri="{A12FA001-AC4F-418D-AE19-62706E023703}">
                      <ahyp:hlinkClr xmlns:ahyp="http://schemas.microsoft.com/office/drawing/2018/hyperlinkcolor" val="tx"/>
                    </a:ext>
                  </a:extLst>
                </a:hlinkClick>
              </a:rPr>
              <a:t> (direct problem)</a:t>
            </a:r>
          </a:p>
          <a:p>
            <a:pPr marL="342900" indent="-342900" algn="l" rtl="0">
              <a:buFont typeface="Arial" panose="020B0604020202020204" pitchFamily="34" charset="0"/>
              <a:buChar char="•"/>
            </a:pPr>
            <a:r>
              <a:rPr lang="en-US" sz="2400" u="sng" dirty="0">
                <a:solidFill>
                  <a:schemeClr val="tx1"/>
                </a:solidFill>
                <a:latin typeface="+mn-lt"/>
                <a:hlinkClick r:id="rId3" tooltip="Business analytics">
                  <a:extLst>
                    <a:ext uri="{A12FA001-AC4F-418D-AE19-62706E023703}">
                      <ahyp:hlinkClr xmlns:ahyp="http://schemas.microsoft.com/office/drawing/2018/hyperlinkcolor" val="tx"/>
                    </a:ext>
                  </a:extLst>
                </a:hlinkClick>
              </a:rPr>
              <a:t>Applications: </a:t>
            </a:r>
            <a:r>
              <a:rPr lang="en-US" sz="2400" i="0" u="none" strike="noStrike" dirty="0">
                <a:solidFill>
                  <a:srgbClr val="0000FF"/>
                </a:solidFill>
                <a:effectLst/>
                <a:latin typeface="+mn-lt"/>
                <a:hlinkClick r:id="rId3" tooltip="Business analytics">
                  <a:extLst>
                    <a:ext uri="{A12FA001-AC4F-418D-AE19-62706E023703}">
                      <ahyp:hlinkClr xmlns:ahyp="http://schemas.microsoft.com/office/drawing/2018/hyperlinkcolor" val="tx"/>
                    </a:ext>
                  </a:extLst>
                </a:hlinkClick>
              </a:rPr>
              <a:t>Business analytics</a:t>
            </a:r>
            <a:r>
              <a:rPr lang="en-US" sz="2400" strike="noStrike" dirty="0">
                <a:solidFill>
                  <a:srgbClr val="202122"/>
                </a:solidFill>
                <a:latin typeface="+mn-lt"/>
              </a:rPr>
              <a:t> </a:t>
            </a:r>
            <a:r>
              <a:rPr lang="en-US" sz="2400" u="sng" dirty="0">
                <a:solidFill>
                  <a:schemeClr val="tx1"/>
                </a:solidFill>
                <a:latin typeface="+mn-lt"/>
                <a:hlinkClick r:id="rId3" tooltip="Business analytics">
                  <a:extLst>
                    <a:ext uri="{A12FA001-AC4F-418D-AE19-62706E023703}">
                      <ahyp:hlinkClr xmlns:ahyp="http://schemas.microsoft.com/office/drawing/2018/hyperlinkcolor" val="tx"/>
                    </a:ext>
                  </a:extLst>
                </a:hlinkClick>
              </a:rPr>
              <a:t>(BI), </a:t>
            </a:r>
            <a:r>
              <a:rPr lang="en-US" sz="2400" u="sng" dirty="0">
                <a:solidFill>
                  <a:schemeClr val="tx1"/>
                </a:solidFill>
                <a:latin typeface="+mn-lt"/>
              </a:rPr>
              <a:t>Biology (Biostatistics), </a:t>
            </a:r>
          </a:p>
          <a:p>
            <a:pPr marL="342900" indent="-342900" algn="l" rtl="0">
              <a:buFont typeface="Arial" panose="020B0604020202020204" pitchFamily="34" charset="0"/>
              <a:buChar char="•"/>
            </a:pPr>
            <a:r>
              <a:rPr lang="en-US" sz="2400" i="0" u="none" strike="noStrike" dirty="0">
                <a:solidFill>
                  <a:srgbClr val="0B0080"/>
                </a:solidFill>
                <a:effectLst/>
                <a:latin typeface="+mn-lt"/>
                <a:hlinkClick r:id="rId4" tooltip="Machine learning"/>
              </a:rPr>
              <a:t>Machine learning</a:t>
            </a:r>
            <a:r>
              <a:rPr lang="en-US" sz="2400" i="0" u="none" strike="noStrike" dirty="0">
                <a:solidFill>
                  <a:srgbClr val="0B0080"/>
                </a:solidFill>
                <a:effectLst/>
                <a:latin typeface="+mn-lt"/>
              </a:rPr>
              <a:t> </a:t>
            </a:r>
            <a:r>
              <a:rPr lang="en-US" sz="2400" i="0" u="none" strike="noStrike" dirty="0">
                <a:solidFill>
                  <a:schemeClr val="tx1"/>
                </a:solidFill>
                <a:effectLst/>
                <a:latin typeface="+mn-lt"/>
              </a:rPr>
              <a:t>(predicting)</a:t>
            </a:r>
            <a:endParaRPr lang="en-US" sz="2400" i="0" dirty="0">
              <a:solidFill>
                <a:schemeClr val="tx1"/>
              </a:solidFill>
              <a:effectLst/>
              <a:latin typeface="+mn-lt"/>
            </a:endParaRPr>
          </a:p>
          <a:p>
            <a:pPr marL="342900" indent="-342900" algn="l" rtl="0">
              <a:buFont typeface="Arial" panose="020B0604020202020204" pitchFamily="34" charset="0"/>
              <a:buChar char="•"/>
            </a:pPr>
            <a:r>
              <a:rPr lang="en-US" sz="2400" i="0" u="none" strike="noStrike" dirty="0">
                <a:solidFill>
                  <a:srgbClr val="0B0080"/>
                </a:solidFill>
                <a:effectLst/>
                <a:latin typeface="+mn-lt"/>
                <a:hlinkClick r:id="rId5" tooltip="Operations research"/>
              </a:rPr>
              <a:t>Operations research</a:t>
            </a:r>
            <a:r>
              <a:rPr lang="en-US" sz="2400" i="0" u="none" strike="noStrike" dirty="0">
                <a:solidFill>
                  <a:srgbClr val="0B0080"/>
                </a:solidFill>
                <a:effectLst/>
                <a:latin typeface="+mn-lt"/>
              </a:rPr>
              <a:t> </a:t>
            </a:r>
            <a:r>
              <a:rPr lang="en-US" sz="2400" i="0" u="none" strike="noStrike" dirty="0">
                <a:solidFill>
                  <a:schemeClr val="tx1"/>
                </a:solidFill>
                <a:effectLst/>
                <a:latin typeface="+mn-lt"/>
              </a:rPr>
              <a:t>(optimization of complex systems)</a:t>
            </a:r>
            <a:endParaRPr lang="en-US" sz="2400" dirty="0">
              <a:solidFill>
                <a:schemeClr val="tx1"/>
              </a:solidFill>
              <a:latin typeface="+mn-lt"/>
              <a:cs typeface="Calibri"/>
            </a:endParaRPr>
          </a:p>
        </p:txBody>
      </p:sp>
      <p:sp>
        <p:nvSpPr>
          <p:cNvPr id="5" name="object 5"/>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9639" y="463366"/>
            <a:ext cx="4859836"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45" dirty="0">
                <a:solidFill>
                  <a:srgbClr val="000000"/>
                </a:solidFill>
                <a:latin typeface="Trebuchet MS"/>
                <a:cs typeface="Trebuchet MS"/>
              </a:rPr>
              <a:t>What</a:t>
            </a:r>
            <a:r>
              <a:rPr sz="4400" spc="-46" dirty="0">
                <a:solidFill>
                  <a:srgbClr val="000000"/>
                </a:solidFill>
                <a:latin typeface="Trebuchet MS"/>
                <a:cs typeface="Trebuchet MS"/>
              </a:rPr>
              <a:t> </a:t>
            </a:r>
            <a:r>
              <a:rPr sz="4400" spc="-22" dirty="0">
                <a:solidFill>
                  <a:srgbClr val="000000"/>
                </a:solidFill>
                <a:latin typeface="Trebuchet MS"/>
                <a:cs typeface="Trebuchet MS"/>
              </a:rPr>
              <a:t>are</a:t>
            </a:r>
            <a:r>
              <a:rPr sz="4400" spc="-896" dirty="0">
                <a:solidFill>
                  <a:srgbClr val="000000"/>
                </a:solidFill>
                <a:latin typeface="Trebuchet MS"/>
                <a:cs typeface="Trebuchet MS"/>
              </a:rPr>
              <a:t> </a:t>
            </a:r>
            <a:r>
              <a:rPr sz="4400" spc="-32" dirty="0">
                <a:solidFill>
                  <a:srgbClr val="000000"/>
                </a:solidFill>
                <a:latin typeface="Trebuchet MS"/>
                <a:cs typeface="Trebuchet MS"/>
              </a:rPr>
              <a:t>variables?</a:t>
            </a:r>
          </a:p>
        </p:txBody>
      </p:sp>
      <p:sp>
        <p:nvSpPr>
          <p:cNvPr id="3" name="object 3"/>
          <p:cNvSpPr txBox="1"/>
          <p:nvPr/>
        </p:nvSpPr>
        <p:spPr>
          <a:xfrm>
            <a:off x="434340" y="1457961"/>
            <a:ext cx="11298448" cy="944618"/>
          </a:xfrm>
          <a:prstGeom prst="rect">
            <a:avLst/>
          </a:prstGeom>
        </p:spPr>
        <p:txBody>
          <a:bodyPr vert="horz" wrap="square" lIns="0" tIns="0" rIns="0" bIns="0" rtlCol="0">
            <a:spAutoFit/>
          </a:bodyPr>
          <a:lstStyle/>
          <a:p>
            <a:pPr marL="0" marR="0">
              <a:lnSpc>
                <a:spcPts val="3173"/>
              </a:lnSpc>
              <a:spcBef>
                <a:spcPct val="0"/>
              </a:spcBef>
              <a:spcAft>
                <a:spcPct val="0"/>
              </a:spcAft>
            </a:pPr>
            <a:r>
              <a:rPr sz="2600" dirty="0">
                <a:solidFill>
                  <a:srgbClr val="000000"/>
                </a:solidFill>
                <a:latin typeface="Arial"/>
                <a:cs typeface="Arial"/>
              </a:rPr>
              <a:t>•</a:t>
            </a:r>
            <a:r>
              <a:rPr sz="2600" spc="239" dirty="0">
                <a:solidFill>
                  <a:srgbClr val="000000"/>
                </a:solidFill>
                <a:latin typeface="Times New Roman"/>
                <a:cs typeface="Times New Roman"/>
              </a:rPr>
              <a:t> </a:t>
            </a:r>
            <a:r>
              <a:rPr sz="2600" dirty="0">
                <a:solidFill>
                  <a:srgbClr val="000000"/>
                </a:solidFill>
                <a:latin typeface="Calibri"/>
                <a:cs typeface="Calibri"/>
              </a:rPr>
              <a:t>Objective/subjective </a:t>
            </a:r>
            <a:r>
              <a:rPr sz="2600" b="1" dirty="0">
                <a:solidFill>
                  <a:srgbClr val="000000"/>
                </a:solidFill>
                <a:latin typeface="Calibri"/>
                <a:cs typeface="Calibri"/>
              </a:rPr>
              <a:t>measures</a:t>
            </a:r>
            <a:r>
              <a:rPr sz="2600" dirty="0">
                <a:solidFill>
                  <a:srgbClr val="000000"/>
                </a:solidFill>
                <a:latin typeface="Calibri"/>
                <a:cs typeface="Calibri"/>
              </a:rPr>
              <a:t> that can be monitored, </a:t>
            </a:r>
            <a:r>
              <a:rPr sz="2600" spc="-15" dirty="0">
                <a:solidFill>
                  <a:srgbClr val="000000"/>
                </a:solidFill>
                <a:latin typeface="Calibri"/>
                <a:cs typeface="Calibri"/>
              </a:rPr>
              <a:t>controlled </a:t>
            </a:r>
            <a:r>
              <a:rPr sz="2600" dirty="0">
                <a:solidFill>
                  <a:srgbClr val="000000"/>
                </a:solidFill>
                <a:latin typeface="Calibri"/>
                <a:cs typeface="Calibri"/>
              </a:rPr>
              <a:t>or</a:t>
            </a:r>
            <a:r>
              <a:rPr sz="2600" spc="-285" dirty="0">
                <a:solidFill>
                  <a:srgbClr val="000000"/>
                </a:solidFill>
                <a:latin typeface="Calibri"/>
                <a:cs typeface="Calibri"/>
              </a:rPr>
              <a:t> </a:t>
            </a:r>
            <a:r>
              <a:rPr sz="2600" dirty="0">
                <a:solidFill>
                  <a:srgbClr val="000000"/>
                </a:solidFill>
                <a:latin typeface="Calibri"/>
                <a:cs typeface="Calibri"/>
              </a:rPr>
              <a:t>manipulated.</a:t>
            </a:r>
          </a:p>
          <a:p>
            <a:pPr marL="0" marR="0">
              <a:lnSpc>
                <a:spcPts val="3173"/>
              </a:lnSpc>
              <a:spcBef>
                <a:spcPts val="1109"/>
              </a:spcBef>
              <a:spcAft>
                <a:spcPct val="0"/>
              </a:spcAft>
            </a:pPr>
            <a:r>
              <a:rPr sz="2600" dirty="0">
                <a:solidFill>
                  <a:srgbClr val="000000"/>
                </a:solidFill>
                <a:latin typeface="Arial"/>
                <a:cs typeface="Arial"/>
              </a:rPr>
              <a:t>•</a:t>
            </a:r>
            <a:r>
              <a:rPr sz="2600" spc="239" dirty="0">
                <a:solidFill>
                  <a:srgbClr val="000000"/>
                </a:solidFill>
                <a:latin typeface="Times New Roman"/>
                <a:cs typeface="Times New Roman"/>
              </a:rPr>
              <a:t> </a:t>
            </a:r>
            <a:r>
              <a:rPr sz="2600" spc="-20" dirty="0">
                <a:solidFill>
                  <a:srgbClr val="000000"/>
                </a:solidFill>
                <a:latin typeface="Calibri"/>
                <a:cs typeface="Calibri"/>
              </a:rPr>
              <a:t>Variables differ</a:t>
            </a:r>
            <a:r>
              <a:rPr sz="2600" spc="-21" dirty="0">
                <a:solidFill>
                  <a:srgbClr val="000000"/>
                </a:solidFill>
                <a:latin typeface="Calibri"/>
                <a:cs typeface="Calibri"/>
              </a:rPr>
              <a:t> </a:t>
            </a:r>
            <a:r>
              <a:rPr sz="2600" dirty="0">
                <a:solidFill>
                  <a:srgbClr val="000000"/>
                </a:solidFill>
                <a:latin typeface="Calibri"/>
                <a:cs typeface="Calibri"/>
              </a:rPr>
              <a:t>in the quantity of measurable </a:t>
            </a:r>
            <a:r>
              <a:rPr sz="2600" spc="-15" dirty="0">
                <a:solidFill>
                  <a:srgbClr val="000000"/>
                </a:solidFill>
                <a:latin typeface="Calibri"/>
                <a:cs typeface="Calibri"/>
              </a:rPr>
              <a:t>information </a:t>
            </a:r>
            <a:r>
              <a:rPr sz="2600" dirty="0">
                <a:solidFill>
                  <a:srgbClr val="000000"/>
                </a:solidFill>
                <a:latin typeface="Calibri"/>
                <a:cs typeface="Calibri"/>
              </a:rPr>
              <a:t>their scale</a:t>
            </a:r>
            <a:r>
              <a:rPr sz="2600" spc="-83" dirty="0">
                <a:solidFill>
                  <a:srgbClr val="000000"/>
                </a:solidFill>
                <a:latin typeface="Calibri"/>
                <a:cs typeface="Calibri"/>
              </a:rPr>
              <a:t> </a:t>
            </a:r>
            <a:r>
              <a:rPr sz="2600" dirty="0">
                <a:solidFill>
                  <a:srgbClr val="000000"/>
                </a:solidFill>
                <a:latin typeface="Calibri"/>
                <a:cs typeface="Calibri"/>
              </a:rPr>
              <a:t>provides</a:t>
            </a:r>
          </a:p>
        </p:txBody>
      </p:sp>
      <p:sp>
        <p:nvSpPr>
          <p:cNvPr id="4" name="object 4"/>
          <p:cNvSpPr txBox="1"/>
          <p:nvPr/>
        </p:nvSpPr>
        <p:spPr>
          <a:xfrm>
            <a:off x="929639" y="3385573"/>
            <a:ext cx="9056198"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40" dirty="0">
                <a:solidFill>
                  <a:srgbClr val="000000"/>
                </a:solidFill>
                <a:latin typeface="Trebuchet MS"/>
                <a:cs typeface="Trebuchet MS"/>
              </a:rPr>
              <a:t>Dependent</a:t>
            </a:r>
            <a:r>
              <a:rPr sz="4400" spc="-690" dirty="0">
                <a:solidFill>
                  <a:srgbClr val="000000"/>
                </a:solidFill>
                <a:latin typeface="Trebuchet MS"/>
                <a:cs typeface="Trebuchet MS"/>
              </a:rPr>
              <a:t> </a:t>
            </a:r>
            <a:r>
              <a:rPr sz="4400" spc="-20" dirty="0">
                <a:solidFill>
                  <a:srgbClr val="000000"/>
                </a:solidFill>
                <a:latin typeface="Trebuchet MS"/>
                <a:cs typeface="Trebuchet MS"/>
              </a:rPr>
              <a:t>vs.</a:t>
            </a:r>
            <a:r>
              <a:rPr sz="4400" spc="-653" dirty="0">
                <a:solidFill>
                  <a:srgbClr val="000000"/>
                </a:solidFill>
                <a:latin typeface="Trebuchet MS"/>
                <a:cs typeface="Trebuchet MS"/>
              </a:rPr>
              <a:t> </a:t>
            </a:r>
            <a:r>
              <a:rPr sz="4400" spc="-41" dirty="0">
                <a:solidFill>
                  <a:srgbClr val="000000"/>
                </a:solidFill>
                <a:latin typeface="Trebuchet MS"/>
                <a:cs typeface="Trebuchet MS"/>
              </a:rPr>
              <a:t>Independent</a:t>
            </a:r>
            <a:r>
              <a:rPr sz="4400" spc="-690" dirty="0">
                <a:solidFill>
                  <a:srgbClr val="000000"/>
                </a:solidFill>
                <a:latin typeface="Trebuchet MS"/>
                <a:cs typeface="Trebuchet MS"/>
              </a:rPr>
              <a:t> </a:t>
            </a:r>
            <a:r>
              <a:rPr sz="4400" spc="-31" dirty="0">
                <a:solidFill>
                  <a:srgbClr val="000000"/>
                </a:solidFill>
                <a:latin typeface="Trebuchet MS"/>
                <a:cs typeface="Trebuchet MS"/>
              </a:rPr>
              <a:t>variables</a:t>
            </a:r>
          </a:p>
        </p:txBody>
      </p:sp>
      <p:sp>
        <p:nvSpPr>
          <p:cNvPr id="5" name="object 5"/>
          <p:cNvSpPr txBox="1"/>
          <p:nvPr/>
        </p:nvSpPr>
        <p:spPr>
          <a:xfrm>
            <a:off x="929639" y="4213477"/>
            <a:ext cx="7990903" cy="1819601"/>
          </a:xfrm>
          <a:prstGeom prst="rect">
            <a:avLst/>
          </a:prstGeom>
        </p:spPr>
        <p:txBody>
          <a:bodyPr vert="horz" wrap="square" lIns="0" tIns="0" rIns="0" bIns="0" rtlCol="0">
            <a:spAutoFit/>
          </a:bodyPr>
          <a:lstStyle/>
          <a:p>
            <a:pPr marL="0" marR="0">
              <a:lnSpc>
                <a:spcPts val="3417"/>
              </a:lnSpc>
              <a:spcBef>
                <a:spcPct val="0"/>
              </a:spcBef>
              <a:spcAft>
                <a:spcPct val="0"/>
              </a:spcAft>
            </a:pPr>
            <a:r>
              <a:rPr sz="2800" dirty="0">
                <a:solidFill>
                  <a:srgbClr val="000000"/>
                </a:solidFill>
                <a:latin typeface="Arial"/>
                <a:cs typeface="Arial"/>
              </a:rPr>
              <a:t>•</a:t>
            </a:r>
            <a:r>
              <a:rPr sz="2800" spc="125" dirty="0">
                <a:solidFill>
                  <a:srgbClr val="000000"/>
                </a:solidFill>
                <a:latin typeface="Times New Roman"/>
                <a:cs typeface="Times New Roman"/>
              </a:rPr>
              <a:t> </a:t>
            </a:r>
            <a:r>
              <a:rPr sz="2800" dirty="0">
                <a:solidFill>
                  <a:srgbClr val="000000"/>
                </a:solidFill>
                <a:latin typeface="Calibri"/>
                <a:cs typeface="Calibri"/>
              </a:rPr>
              <a:t>Independent variables </a:t>
            </a:r>
            <a:r>
              <a:rPr sz="2800" b="1" dirty="0">
                <a:solidFill>
                  <a:srgbClr val="000000"/>
                </a:solidFill>
                <a:latin typeface="Calibri"/>
                <a:cs typeface="Calibri"/>
              </a:rPr>
              <a:t>– </a:t>
            </a:r>
            <a:r>
              <a:rPr lang="en-US" sz="2800" b="1" dirty="0">
                <a:solidFill>
                  <a:srgbClr val="000000"/>
                </a:solidFill>
                <a:latin typeface="Calibri"/>
                <a:cs typeface="Calibri"/>
              </a:rPr>
              <a:t>inputs</a:t>
            </a:r>
            <a:r>
              <a:rPr lang="en-US" sz="2800" dirty="0">
                <a:solidFill>
                  <a:srgbClr val="000000"/>
                </a:solidFill>
                <a:latin typeface="Calibri"/>
                <a:cs typeface="Calibri"/>
              </a:rPr>
              <a:t>, explanatory, </a:t>
            </a:r>
            <a:r>
              <a:rPr sz="2800" dirty="0">
                <a:solidFill>
                  <a:srgbClr val="000000"/>
                </a:solidFill>
                <a:latin typeface="Calibri"/>
                <a:cs typeface="Calibri"/>
              </a:rPr>
              <a:t>manipulated in the</a:t>
            </a:r>
            <a:r>
              <a:rPr sz="2800" spc="-259" dirty="0">
                <a:solidFill>
                  <a:srgbClr val="000000"/>
                </a:solidFill>
                <a:latin typeface="Calibri"/>
                <a:cs typeface="Calibri"/>
              </a:rPr>
              <a:t> </a:t>
            </a:r>
            <a:r>
              <a:rPr sz="2800" dirty="0">
                <a:solidFill>
                  <a:srgbClr val="000000"/>
                </a:solidFill>
                <a:latin typeface="Calibri"/>
                <a:cs typeface="Calibri"/>
              </a:rPr>
              <a:t>research</a:t>
            </a:r>
            <a:r>
              <a:rPr lang="en-US" sz="2800" dirty="0">
                <a:solidFill>
                  <a:srgbClr val="000000"/>
                </a:solidFill>
                <a:latin typeface="Calibri"/>
                <a:cs typeface="Calibri"/>
              </a:rPr>
              <a:t> </a:t>
            </a:r>
            <a:r>
              <a:rPr sz="2800" dirty="0">
                <a:solidFill>
                  <a:srgbClr val="000000"/>
                </a:solidFill>
                <a:latin typeface="Calibri"/>
                <a:cs typeface="Calibri"/>
              </a:rPr>
              <a:t>(e.g. gender)</a:t>
            </a:r>
          </a:p>
          <a:p>
            <a:pPr marL="0" marR="0">
              <a:lnSpc>
                <a:spcPts val="3417"/>
              </a:lnSpc>
              <a:spcBef>
                <a:spcPts val="662"/>
              </a:spcBef>
              <a:spcAft>
                <a:spcPct val="0"/>
              </a:spcAft>
            </a:pPr>
            <a:r>
              <a:rPr sz="2800" dirty="0">
                <a:solidFill>
                  <a:srgbClr val="000000"/>
                </a:solidFill>
                <a:latin typeface="Arial"/>
                <a:cs typeface="Arial"/>
              </a:rPr>
              <a:t>•</a:t>
            </a:r>
            <a:r>
              <a:rPr sz="2800" spc="125" dirty="0">
                <a:solidFill>
                  <a:srgbClr val="000000"/>
                </a:solidFill>
                <a:latin typeface="Times New Roman"/>
                <a:cs typeface="Times New Roman"/>
              </a:rPr>
              <a:t> </a:t>
            </a:r>
            <a:r>
              <a:rPr sz="2800" dirty="0">
                <a:solidFill>
                  <a:srgbClr val="000000"/>
                </a:solidFill>
                <a:latin typeface="Calibri"/>
                <a:cs typeface="Calibri"/>
              </a:rPr>
              <a:t>Dependent variables </a:t>
            </a:r>
            <a:r>
              <a:rPr sz="2800" b="1" dirty="0">
                <a:solidFill>
                  <a:srgbClr val="000000"/>
                </a:solidFill>
                <a:latin typeface="Calibri"/>
                <a:cs typeface="Calibri"/>
              </a:rPr>
              <a:t>– </a:t>
            </a:r>
            <a:r>
              <a:rPr lang="en-US" sz="2800" b="1" dirty="0">
                <a:solidFill>
                  <a:srgbClr val="000000"/>
                </a:solidFill>
                <a:latin typeface="Calibri"/>
                <a:cs typeface="Calibri"/>
              </a:rPr>
              <a:t>output</a:t>
            </a:r>
            <a:r>
              <a:rPr lang="en-US" sz="2800" dirty="0">
                <a:solidFill>
                  <a:srgbClr val="000000"/>
                </a:solidFill>
                <a:latin typeface="Calibri"/>
                <a:cs typeface="Calibri"/>
              </a:rPr>
              <a:t>, response </a:t>
            </a:r>
            <a:r>
              <a:rPr sz="2800" dirty="0">
                <a:solidFill>
                  <a:srgbClr val="000000"/>
                </a:solidFill>
                <a:latin typeface="Calibri"/>
                <a:cs typeface="Calibri"/>
              </a:rPr>
              <a:t>only</a:t>
            </a:r>
            <a:r>
              <a:rPr sz="2800" spc="-285" dirty="0">
                <a:solidFill>
                  <a:srgbClr val="000000"/>
                </a:solidFill>
                <a:latin typeface="Calibri"/>
                <a:cs typeface="Calibri"/>
              </a:rPr>
              <a:t> </a:t>
            </a:r>
            <a:r>
              <a:rPr lang="en-US" sz="2800" spc="-285" dirty="0">
                <a:solidFill>
                  <a:srgbClr val="000000"/>
                </a:solidFill>
                <a:latin typeface="Calibri"/>
                <a:cs typeface="Calibri"/>
              </a:rPr>
              <a:t> m</a:t>
            </a:r>
            <a:r>
              <a:rPr sz="2800" dirty="0">
                <a:solidFill>
                  <a:srgbClr val="000000"/>
                </a:solidFill>
                <a:latin typeface="Calibri"/>
                <a:cs typeface="Calibri"/>
              </a:rPr>
              <a:t>easured/monitored</a:t>
            </a:r>
            <a:r>
              <a:rPr lang="en-US" sz="2800" dirty="0">
                <a:solidFill>
                  <a:srgbClr val="000000"/>
                </a:solidFill>
                <a:latin typeface="Calibri"/>
                <a:cs typeface="Calibri"/>
              </a:rPr>
              <a:t> </a:t>
            </a:r>
            <a:r>
              <a:rPr sz="2800" dirty="0">
                <a:solidFill>
                  <a:srgbClr val="000000"/>
                </a:solidFill>
                <a:latin typeface="Calibri"/>
                <a:cs typeface="Calibri"/>
              </a:rPr>
              <a:t>(e.g. white cell blood</a:t>
            </a:r>
            <a:r>
              <a:rPr sz="2800" spc="10" dirty="0">
                <a:solidFill>
                  <a:srgbClr val="000000"/>
                </a:solidFill>
                <a:latin typeface="Calibri"/>
                <a:cs typeface="Calibri"/>
              </a:rPr>
              <a:t> </a:t>
            </a:r>
            <a:r>
              <a:rPr sz="2800" dirty="0">
                <a:solidFill>
                  <a:srgbClr val="000000"/>
                </a:solidFill>
                <a:latin typeface="Calibri"/>
                <a:cs typeface="Calibri"/>
              </a:rPr>
              <a:t>count)</a:t>
            </a:r>
          </a:p>
        </p:txBody>
      </p:sp>
      <p:sp>
        <p:nvSpPr>
          <p:cNvPr id="6" name="object 6"/>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
          <p:cNvSpPr/>
          <p:nvPr/>
        </p:nvSpPr>
        <p:spPr>
          <a:xfrm>
            <a:off x="3682346" y="4042930"/>
            <a:ext cx="3400361" cy="939167"/>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8085474" y="4079768"/>
            <a:ext cx="3287325" cy="908696"/>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821736" y="1772816"/>
            <a:ext cx="9792135" cy="2242647"/>
          </a:xfrm>
          <a:prstGeom prst="rect">
            <a:avLst/>
          </a:prstGeom>
          <a:blipFill>
            <a:blip r:embed="rId5"/>
            <a:stretch>
              <a:fillRect/>
            </a:stretch>
          </a:blipFill>
        </p:spPr>
        <p:txBody>
          <a:bodyPr wrap="square" lIns="0" tIns="0" rIns="0" bIns="0" rtlCol="0">
            <a:spAutoFit/>
          </a:bodyPr>
          <a:lstStyle/>
          <a:p>
            <a:endParaRPr/>
          </a:p>
        </p:txBody>
      </p:sp>
      <p:sp>
        <p:nvSpPr>
          <p:cNvPr id="5" name="object 5"/>
          <p:cNvSpPr txBox="1"/>
          <p:nvPr/>
        </p:nvSpPr>
        <p:spPr>
          <a:xfrm>
            <a:off x="3250742" y="260674"/>
            <a:ext cx="5844552"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27" dirty="0">
                <a:solidFill>
                  <a:srgbClr val="000000"/>
                </a:solidFill>
                <a:latin typeface="Trebuchet MS"/>
                <a:cs typeface="Trebuchet MS"/>
              </a:rPr>
              <a:t>Variables</a:t>
            </a:r>
            <a:r>
              <a:rPr sz="4400" spc="-559" dirty="0">
                <a:solidFill>
                  <a:srgbClr val="000000"/>
                </a:solidFill>
                <a:latin typeface="Trebuchet MS"/>
                <a:cs typeface="Trebuchet MS"/>
              </a:rPr>
              <a:t> </a:t>
            </a:r>
            <a:r>
              <a:rPr sz="4400" dirty="0">
                <a:solidFill>
                  <a:srgbClr val="000000"/>
                </a:solidFill>
                <a:latin typeface="Trebuchet MS"/>
                <a:cs typeface="Trebuchet MS"/>
              </a:rPr>
              <a:t>Classification</a:t>
            </a:r>
          </a:p>
        </p:txBody>
      </p:sp>
      <p:sp>
        <p:nvSpPr>
          <p:cNvPr id="6" name="object 6"/>
          <p:cNvSpPr txBox="1"/>
          <p:nvPr/>
        </p:nvSpPr>
        <p:spPr>
          <a:xfrm>
            <a:off x="1037636" y="2036499"/>
            <a:ext cx="1424366" cy="713123"/>
          </a:xfrm>
          <a:prstGeom prst="rect">
            <a:avLst/>
          </a:prstGeom>
        </p:spPr>
        <p:txBody>
          <a:bodyPr vert="horz" wrap="square" lIns="0" tIns="0" rIns="0" bIns="0" rtlCol="0">
            <a:spAutoFit/>
          </a:bodyPr>
          <a:lstStyle/>
          <a:p>
            <a:pPr marL="0" marR="0">
              <a:lnSpc>
                <a:spcPts val="2685"/>
              </a:lnSpc>
              <a:spcBef>
                <a:spcPct val="0"/>
              </a:spcBef>
              <a:spcAft>
                <a:spcPct val="0"/>
              </a:spcAft>
            </a:pPr>
            <a:r>
              <a:rPr sz="2200">
                <a:solidFill>
                  <a:srgbClr val="000000"/>
                </a:solidFill>
                <a:latin typeface="Calibri"/>
                <a:cs typeface="Calibri"/>
              </a:rPr>
              <a:t>Categorical</a:t>
            </a:r>
          </a:p>
          <a:p>
            <a:pPr marL="151130" marR="0">
              <a:lnSpc>
                <a:spcPts val="2629"/>
              </a:lnSpc>
              <a:spcBef>
                <a:spcPct val="0"/>
              </a:spcBef>
              <a:spcAft>
                <a:spcPct val="0"/>
              </a:spcAft>
            </a:pPr>
            <a:r>
              <a:rPr sz="2200">
                <a:solidFill>
                  <a:srgbClr val="000000"/>
                </a:solidFill>
                <a:latin typeface="Calibri"/>
                <a:cs typeface="Calibri"/>
              </a:rPr>
              <a:t>Nominal</a:t>
            </a:r>
          </a:p>
        </p:txBody>
      </p:sp>
      <p:sp>
        <p:nvSpPr>
          <p:cNvPr id="7" name="object 7"/>
          <p:cNvSpPr txBox="1"/>
          <p:nvPr/>
        </p:nvSpPr>
        <p:spPr>
          <a:xfrm>
            <a:off x="6818686" y="2036989"/>
            <a:ext cx="1319386"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a:solidFill>
                  <a:srgbClr val="000000"/>
                </a:solidFill>
                <a:latin typeface="Calibri"/>
                <a:cs typeface="Calibri"/>
              </a:rPr>
              <a:t>Numerical</a:t>
            </a:r>
          </a:p>
        </p:txBody>
      </p:sp>
      <p:sp>
        <p:nvSpPr>
          <p:cNvPr id="8" name="object 8"/>
          <p:cNvSpPr txBox="1"/>
          <p:nvPr/>
        </p:nvSpPr>
        <p:spPr>
          <a:xfrm>
            <a:off x="4509116" y="3300742"/>
            <a:ext cx="1735348" cy="717619"/>
          </a:xfrm>
          <a:prstGeom prst="rect">
            <a:avLst/>
          </a:prstGeom>
        </p:spPr>
        <p:txBody>
          <a:bodyPr vert="horz" wrap="square" lIns="0" tIns="0" rIns="0" bIns="0" rtlCol="0">
            <a:spAutoFit/>
          </a:bodyPr>
          <a:lstStyle/>
          <a:p>
            <a:pPr marL="0" marR="0">
              <a:lnSpc>
                <a:spcPts val="2685"/>
              </a:lnSpc>
              <a:spcBef>
                <a:spcPct val="0"/>
              </a:spcBef>
              <a:spcAft>
                <a:spcPct val="0"/>
              </a:spcAft>
            </a:pPr>
            <a:r>
              <a:rPr sz="2200">
                <a:solidFill>
                  <a:srgbClr val="000000"/>
                </a:solidFill>
                <a:latin typeface="Calibri"/>
                <a:cs typeface="Calibri"/>
              </a:rPr>
              <a:t>Mathematical</a:t>
            </a:r>
          </a:p>
          <a:p>
            <a:pPr marL="62229" marR="0">
              <a:lnSpc>
                <a:spcPts val="2665"/>
              </a:lnSpc>
              <a:spcBef>
                <a:spcPct val="0"/>
              </a:spcBef>
              <a:spcAft>
                <a:spcPct val="0"/>
              </a:spcAft>
            </a:pPr>
            <a:r>
              <a:rPr sz="2200">
                <a:solidFill>
                  <a:srgbClr val="000000"/>
                </a:solidFill>
                <a:latin typeface="Calibri"/>
                <a:cs typeface="Calibri"/>
              </a:rPr>
              <a:t>classification</a:t>
            </a:r>
          </a:p>
        </p:txBody>
      </p:sp>
      <p:sp>
        <p:nvSpPr>
          <p:cNvPr id="9" name="object 9"/>
          <p:cNvSpPr txBox="1"/>
          <p:nvPr/>
        </p:nvSpPr>
        <p:spPr>
          <a:xfrm>
            <a:off x="9008717" y="3282963"/>
            <a:ext cx="1604379" cy="717619"/>
          </a:xfrm>
          <a:prstGeom prst="rect">
            <a:avLst/>
          </a:prstGeom>
        </p:spPr>
        <p:txBody>
          <a:bodyPr vert="horz" wrap="square" lIns="0" tIns="0" rIns="0" bIns="0" rtlCol="0">
            <a:spAutoFit/>
          </a:bodyPr>
          <a:lstStyle/>
          <a:p>
            <a:pPr marL="177380" marR="0">
              <a:lnSpc>
                <a:spcPts val="2685"/>
              </a:lnSpc>
              <a:spcBef>
                <a:spcPct val="0"/>
              </a:spcBef>
              <a:spcAft>
                <a:spcPct val="0"/>
              </a:spcAft>
            </a:pPr>
            <a:r>
              <a:rPr sz="2200">
                <a:solidFill>
                  <a:srgbClr val="000000"/>
                </a:solidFill>
                <a:latin typeface="Calibri"/>
                <a:cs typeface="Calibri"/>
              </a:rPr>
              <a:t>Statistical</a:t>
            </a:r>
          </a:p>
          <a:p>
            <a:pPr marL="0" marR="0">
              <a:lnSpc>
                <a:spcPts val="2664"/>
              </a:lnSpc>
              <a:spcBef>
                <a:spcPct val="0"/>
              </a:spcBef>
              <a:spcAft>
                <a:spcPct val="0"/>
              </a:spcAft>
            </a:pPr>
            <a:r>
              <a:rPr sz="2200">
                <a:solidFill>
                  <a:srgbClr val="000000"/>
                </a:solidFill>
                <a:latin typeface="Calibri"/>
                <a:cs typeface="Calibri"/>
              </a:rPr>
              <a:t>classification</a:t>
            </a:r>
          </a:p>
        </p:txBody>
      </p:sp>
      <p:sp>
        <p:nvSpPr>
          <p:cNvPr id="10" name="object 10"/>
          <p:cNvSpPr txBox="1"/>
          <p:nvPr/>
        </p:nvSpPr>
        <p:spPr>
          <a:xfrm>
            <a:off x="3936981" y="4591569"/>
            <a:ext cx="1084913"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dirty="0">
                <a:solidFill>
                  <a:srgbClr val="000000"/>
                </a:solidFill>
                <a:latin typeface="Calibri"/>
                <a:cs typeface="Calibri"/>
              </a:rPr>
              <a:t>Discrete</a:t>
            </a:r>
          </a:p>
        </p:txBody>
      </p:sp>
      <p:sp>
        <p:nvSpPr>
          <p:cNvPr id="11" name="object 11"/>
          <p:cNvSpPr txBox="1"/>
          <p:nvPr/>
        </p:nvSpPr>
        <p:spPr>
          <a:xfrm>
            <a:off x="5645702" y="4591569"/>
            <a:ext cx="1450244"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dirty="0">
                <a:solidFill>
                  <a:srgbClr val="000000"/>
                </a:solidFill>
                <a:latin typeface="Calibri"/>
                <a:cs typeface="Calibri"/>
              </a:rPr>
              <a:t>Continuous</a:t>
            </a:r>
          </a:p>
        </p:txBody>
      </p:sp>
      <p:sp>
        <p:nvSpPr>
          <p:cNvPr id="12" name="object 12"/>
          <p:cNvSpPr txBox="1"/>
          <p:nvPr/>
        </p:nvSpPr>
        <p:spPr>
          <a:xfrm>
            <a:off x="8369952" y="4597936"/>
            <a:ext cx="1023751"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a:solidFill>
                  <a:srgbClr val="000000"/>
                </a:solidFill>
                <a:latin typeface="Calibri"/>
                <a:cs typeface="Calibri"/>
              </a:rPr>
              <a:t>Interval</a:t>
            </a:r>
          </a:p>
        </p:txBody>
      </p:sp>
      <p:sp>
        <p:nvSpPr>
          <p:cNvPr id="13" name="object 13"/>
          <p:cNvSpPr txBox="1"/>
          <p:nvPr/>
        </p:nvSpPr>
        <p:spPr>
          <a:xfrm>
            <a:off x="10231703" y="4597936"/>
            <a:ext cx="990463" cy="379164"/>
          </a:xfrm>
          <a:prstGeom prst="rect">
            <a:avLst/>
          </a:prstGeom>
        </p:spPr>
        <p:txBody>
          <a:bodyPr vert="horz" wrap="square" lIns="0" tIns="0" rIns="0" bIns="0" rtlCol="0">
            <a:spAutoFit/>
          </a:bodyPr>
          <a:lstStyle/>
          <a:p>
            <a:pPr marL="0" marR="0">
              <a:lnSpc>
                <a:spcPts val="2685"/>
              </a:lnSpc>
              <a:spcBef>
                <a:spcPct val="0"/>
              </a:spcBef>
              <a:spcAft>
                <a:spcPct val="0"/>
              </a:spcAft>
            </a:pPr>
            <a:r>
              <a:rPr sz="2200">
                <a:solidFill>
                  <a:srgbClr val="000000"/>
                </a:solidFill>
                <a:latin typeface="Calibri"/>
                <a:cs typeface="Calibri"/>
              </a:rPr>
              <a:t>Ordinal</a:t>
            </a:r>
          </a:p>
        </p:txBody>
      </p:sp>
      <p:sp>
        <p:nvSpPr>
          <p:cNvPr id="14" name="object 14"/>
          <p:cNvSpPr txBox="1"/>
          <p:nvPr/>
        </p:nvSpPr>
        <p:spPr>
          <a:xfrm>
            <a:off x="10077450" y="6491658"/>
            <a:ext cx="2150076" cy="404729"/>
          </a:xfrm>
          <a:prstGeom prst="rect">
            <a:avLst/>
          </a:prstGeom>
        </p:spPr>
        <p:txBody>
          <a:bodyPr vert="horz" wrap="square" lIns="0" tIns="0" rIns="0" bIns="0" rtlCol="0">
            <a:spAutoFit/>
          </a:bodyPr>
          <a:lstStyle/>
          <a:p>
            <a:pPr marL="0" marR="0">
              <a:lnSpc>
                <a:spcPts val="1464"/>
              </a:lnSpc>
              <a:spcBef>
                <a:spcPct val="0"/>
              </a:spcBef>
              <a:spcAft>
                <a:spcPct val="0"/>
              </a:spcAft>
            </a:pPr>
            <a:r>
              <a:rPr sz="1200">
                <a:solidFill>
                  <a:srgbClr val="000000"/>
                </a:solidFill>
                <a:latin typeface="Calibri"/>
                <a:cs typeface="Calibri"/>
              </a:rPr>
              <a:t>Statistics for Software Engineers</a:t>
            </a:r>
          </a:p>
          <a:p>
            <a:pPr marL="0" marR="0">
              <a:lnSpc>
                <a:spcPts val="1422"/>
              </a:lnSpc>
              <a:spcBef>
                <a:spcPct val="0"/>
              </a:spcBef>
              <a:spcAft>
                <a:spcPct val="0"/>
              </a:spcAft>
            </a:pPr>
            <a:r>
              <a:rPr sz="1200">
                <a:solidFill>
                  <a:srgbClr val="000000"/>
                </a:solidFill>
                <a:latin typeface="Calibri"/>
                <a:cs typeface="Calibri"/>
              </a:rPr>
              <a:t>© Hadas Lapid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
          <p:cNvSpPr/>
          <p:nvPr/>
        </p:nvSpPr>
        <p:spPr>
          <a:xfrm>
            <a:off x="9543415" y="2714663"/>
            <a:ext cx="1948179" cy="1807209"/>
          </a:xfrm>
          <a:prstGeom prst="rect">
            <a:avLst/>
          </a:prstGeom>
          <a:blipFill>
            <a:blip r:embed="rId3"/>
            <a:stretch>
              <a:fillRect/>
            </a:stretch>
          </a:blipFill>
        </p:spPr>
        <p:txBody>
          <a:bodyPr wrap="square" lIns="0" tIns="0" rIns="0" bIns="0" rtlCol="0">
            <a:spAutoFit/>
          </a:bodyPr>
          <a:lstStyle/>
          <a:p>
            <a:endParaRPr/>
          </a:p>
        </p:txBody>
      </p:sp>
      <p:sp>
        <p:nvSpPr>
          <p:cNvPr id="2" name="object 2"/>
          <p:cNvSpPr/>
          <p:nvPr/>
        </p:nvSpPr>
        <p:spPr>
          <a:xfrm>
            <a:off x="9591670" y="5368284"/>
            <a:ext cx="1978025" cy="1269365"/>
          </a:xfrm>
          <a:prstGeom prst="rect">
            <a:avLst/>
          </a:prstGeom>
          <a:blipFill>
            <a:blip r:embed="rId4"/>
            <a:stretch>
              <a:fillRect/>
            </a:stretch>
          </a:blipFill>
        </p:spPr>
        <p:txBody>
          <a:bodyPr wrap="square" lIns="0" tIns="0" rIns="0" bIns="0" rtlCol="0">
            <a:spAutoFit/>
          </a:bodyPr>
          <a:lstStyle/>
          <a:p>
            <a:endParaRPr/>
          </a:p>
        </p:txBody>
      </p:sp>
      <p:sp>
        <p:nvSpPr>
          <p:cNvPr id="3" name="object 3"/>
          <p:cNvSpPr/>
          <p:nvPr/>
        </p:nvSpPr>
        <p:spPr>
          <a:xfrm>
            <a:off x="8976320" y="553082"/>
            <a:ext cx="1402724" cy="1269379"/>
          </a:xfrm>
          <a:prstGeom prst="rect">
            <a:avLst/>
          </a:prstGeom>
          <a:blipFill>
            <a:blip r:embed="rId5"/>
            <a:stretch>
              <a:fillRect/>
            </a:stretch>
          </a:blipFill>
        </p:spPr>
        <p:txBody>
          <a:bodyPr wrap="square" lIns="0" tIns="0" rIns="0" bIns="0" rtlCol="0">
            <a:spAutoFit/>
          </a:bodyPr>
          <a:lstStyle/>
          <a:p>
            <a:endParaRPr/>
          </a:p>
        </p:txBody>
      </p:sp>
      <p:sp>
        <p:nvSpPr>
          <p:cNvPr id="5" name="object 5"/>
          <p:cNvSpPr txBox="1"/>
          <p:nvPr/>
        </p:nvSpPr>
        <p:spPr>
          <a:xfrm>
            <a:off x="929639" y="218510"/>
            <a:ext cx="7784370" cy="1923337"/>
          </a:xfrm>
          <a:prstGeom prst="rect">
            <a:avLst/>
          </a:prstGeom>
        </p:spPr>
        <p:txBody>
          <a:bodyPr vert="horz" wrap="square" lIns="0" tIns="0" rIns="0" bIns="0" rtlCol="0">
            <a:spAutoFit/>
          </a:bodyPr>
          <a:lstStyle/>
          <a:p>
            <a:pPr marL="0" marR="0">
              <a:lnSpc>
                <a:spcPts val="5108"/>
              </a:lnSpc>
              <a:spcBef>
                <a:spcPct val="0"/>
              </a:spcBef>
              <a:spcAft>
                <a:spcPct val="0"/>
              </a:spcAft>
            </a:pPr>
            <a:r>
              <a:rPr sz="4400" spc="-34">
                <a:solidFill>
                  <a:srgbClr val="000000"/>
                </a:solidFill>
                <a:latin typeface="Trebuchet MS"/>
                <a:cs typeface="Trebuchet MS"/>
              </a:rPr>
              <a:t>Nominal</a:t>
            </a:r>
            <a:r>
              <a:rPr sz="4400" spc="-608">
                <a:solidFill>
                  <a:srgbClr val="000000"/>
                </a:solidFill>
                <a:latin typeface="Trebuchet MS"/>
                <a:cs typeface="Trebuchet MS"/>
              </a:rPr>
              <a:t> </a:t>
            </a:r>
            <a:r>
              <a:rPr sz="4400" spc="-37">
                <a:solidFill>
                  <a:srgbClr val="000000"/>
                </a:solidFill>
                <a:latin typeface="Trebuchet MS"/>
                <a:cs typeface="Trebuchet MS"/>
              </a:rPr>
              <a:t>(Categorical)</a:t>
            </a:r>
            <a:r>
              <a:rPr sz="4400" spc="-618">
                <a:solidFill>
                  <a:srgbClr val="000000"/>
                </a:solidFill>
                <a:latin typeface="Trebuchet MS"/>
                <a:cs typeface="Trebuchet MS"/>
              </a:rPr>
              <a:t> </a:t>
            </a:r>
            <a:r>
              <a:rPr sz="4400" spc="-49">
                <a:solidFill>
                  <a:srgbClr val="000000"/>
                </a:solidFill>
                <a:latin typeface="Trebuchet MS"/>
                <a:cs typeface="Trebuchet MS"/>
              </a:rPr>
              <a:t>Variables</a:t>
            </a:r>
          </a:p>
          <a:p>
            <a:pPr marL="0" marR="0">
              <a:lnSpc>
                <a:spcPts val="3173"/>
              </a:lnSpc>
              <a:spcBef>
                <a:spcPts val="375"/>
              </a:spcBef>
              <a:spcAft>
                <a:spcPct val="0"/>
              </a:spcAft>
            </a:pPr>
            <a:r>
              <a:rPr sz="2600">
                <a:solidFill>
                  <a:srgbClr val="000000"/>
                </a:solidFill>
                <a:latin typeface="Calibri"/>
                <a:cs typeface="Calibri"/>
              </a:rPr>
              <a:t>Enable qualitative classification</a:t>
            </a:r>
          </a:p>
          <a:p>
            <a:pPr marL="0" marR="0">
              <a:lnSpc>
                <a:spcPts val="3077"/>
              </a:lnSpc>
              <a:spcBef>
                <a:spcPct val="0"/>
              </a:spcBef>
              <a:spcAft>
                <a:spcPct val="0"/>
              </a:spcAft>
            </a:pPr>
            <a:r>
              <a:rPr sz="2600">
                <a:solidFill>
                  <a:srgbClr val="000000"/>
                </a:solidFill>
                <a:latin typeface="Calibri"/>
                <a:cs typeface="Calibri"/>
              </a:rPr>
              <a:t>i.e., whether an item belongs to a distinct category</a:t>
            </a:r>
          </a:p>
          <a:p>
            <a:pPr marL="0" marR="0">
              <a:lnSpc>
                <a:spcPts val="3107"/>
              </a:lnSpc>
              <a:spcBef>
                <a:spcPct val="0"/>
              </a:spcBef>
              <a:spcAft>
                <a:spcPct val="0"/>
              </a:spcAft>
            </a:pPr>
            <a:r>
              <a:rPr sz="2600">
                <a:solidFill>
                  <a:srgbClr val="000000"/>
                </a:solidFill>
                <a:latin typeface="Calibri"/>
                <a:cs typeface="Calibri"/>
              </a:rPr>
              <a:t>e.g., city, gender, color</a:t>
            </a:r>
          </a:p>
        </p:txBody>
      </p:sp>
      <p:sp>
        <p:nvSpPr>
          <p:cNvPr id="6" name="object 6"/>
          <p:cNvSpPr txBox="1"/>
          <p:nvPr/>
        </p:nvSpPr>
        <p:spPr>
          <a:xfrm>
            <a:off x="9169375" y="618127"/>
            <a:ext cx="1153530" cy="1217869"/>
          </a:xfrm>
          <a:prstGeom prst="rect">
            <a:avLst/>
          </a:prstGeom>
        </p:spPr>
        <p:txBody>
          <a:bodyPr vert="horz" wrap="square" lIns="0" tIns="0" rIns="0" bIns="0" rtlCol="0">
            <a:spAutoFit/>
          </a:bodyPr>
          <a:lstStyle/>
          <a:p>
            <a:pPr marL="0" marR="0">
              <a:lnSpc>
                <a:spcPts val="4394"/>
              </a:lnSpc>
              <a:spcBef>
                <a:spcPct val="0"/>
              </a:spcBef>
              <a:spcAft>
                <a:spcPct val="0"/>
              </a:spcAft>
            </a:pPr>
            <a:r>
              <a:rPr sz="3600" b="1" dirty="0">
                <a:solidFill>
                  <a:srgbClr val="000000"/>
                </a:solidFill>
                <a:latin typeface="Calibri"/>
                <a:cs typeface="Calibri"/>
              </a:rPr>
              <a:t>A</a:t>
            </a:r>
            <a:r>
              <a:rPr sz="3600" b="1" spc="2870" dirty="0">
                <a:solidFill>
                  <a:srgbClr val="000000"/>
                </a:solidFill>
                <a:latin typeface="Calibri"/>
                <a:cs typeface="Calibri"/>
              </a:rPr>
              <a:t> </a:t>
            </a:r>
            <a:r>
              <a:rPr sz="3600" b="1" dirty="0">
                <a:solidFill>
                  <a:srgbClr val="000000"/>
                </a:solidFill>
                <a:latin typeface="Calibri"/>
                <a:cs typeface="Calibri"/>
              </a:rPr>
              <a:t>B</a:t>
            </a:r>
          </a:p>
          <a:p>
            <a:pPr marL="336528" marR="0">
              <a:lnSpc>
                <a:spcPts val="4394"/>
              </a:lnSpc>
              <a:spcBef>
                <a:spcPts val="400"/>
              </a:spcBef>
              <a:spcAft>
                <a:spcPct val="0"/>
              </a:spcAft>
            </a:pPr>
            <a:r>
              <a:rPr sz="3600" b="1" dirty="0">
                <a:solidFill>
                  <a:srgbClr val="000000"/>
                </a:solidFill>
                <a:latin typeface="Calibri"/>
                <a:cs typeface="Calibri"/>
              </a:rPr>
              <a:t>B</a:t>
            </a:r>
          </a:p>
        </p:txBody>
      </p:sp>
      <p:sp>
        <p:nvSpPr>
          <p:cNvPr id="7" name="object 7"/>
          <p:cNvSpPr txBox="1"/>
          <p:nvPr/>
        </p:nvSpPr>
        <p:spPr>
          <a:xfrm>
            <a:off x="929639" y="2503278"/>
            <a:ext cx="4514831"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40">
                <a:solidFill>
                  <a:srgbClr val="000000"/>
                </a:solidFill>
                <a:latin typeface="Trebuchet MS"/>
                <a:cs typeface="Trebuchet MS"/>
              </a:rPr>
              <a:t>Discrete</a:t>
            </a:r>
            <a:r>
              <a:rPr sz="4400" spc="-482">
                <a:solidFill>
                  <a:srgbClr val="000000"/>
                </a:solidFill>
                <a:latin typeface="Trebuchet MS"/>
                <a:cs typeface="Trebuchet MS"/>
              </a:rPr>
              <a:t> </a:t>
            </a:r>
            <a:r>
              <a:rPr sz="4400" spc="-55">
                <a:solidFill>
                  <a:srgbClr val="000000"/>
                </a:solidFill>
                <a:latin typeface="Trebuchet MS"/>
                <a:cs typeface="Trebuchet MS"/>
              </a:rPr>
              <a:t>Variables</a:t>
            </a:r>
          </a:p>
        </p:txBody>
      </p:sp>
      <p:sp>
        <p:nvSpPr>
          <p:cNvPr id="8" name="object 8"/>
          <p:cNvSpPr txBox="1"/>
          <p:nvPr/>
        </p:nvSpPr>
        <p:spPr>
          <a:xfrm>
            <a:off x="929639" y="3157691"/>
            <a:ext cx="8493793" cy="1225109"/>
          </a:xfrm>
          <a:prstGeom prst="rect">
            <a:avLst/>
          </a:prstGeom>
        </p:spPr>
        <p:txBody>
          <a:bodyPr vert="horz" wrap="square" lIns="0" tIns="0" rIns="0" bIns="0" rtlCol="0">
            <a:spAutoFit/>
          </a:bodyPr>
          <a:lstStyle/>
          <a:p>
            <a:pPr marL="0" marR="0">
              <a:lnSpc>
                <a:spcPts val="3173"/>
              </a:lnSpc>
              <a:spcBef>
                <a:spcPct val="0"/>
              </a:spcBef>
              <a:spcAft>
                <a:spcPct val="0"/>
              </a:spcAft>
            </a:pPr>
            <a:r>
              <a:rPr sz="2600" dirty="0">
                <a:solidFill>
                  <a:srgbClr val="000000"/>
                </a:solidFill>
                <a:latin typeface="Calibri"/>
                <a:cs typeface="Calibri"/>
              </a:rPr>
              <a:t>Enable order ranking</a:t>
            </a:r>
          </a:p>
          <a:p>
            <a:pPr marL="0" marR="0">
              <a:lnSpc>
                <a:spcPts val="3064"/>
              </a:lnSpc>
              <a:spcBef>
                <a:spcPct val="0"/>
              </a:spcBef>
              <a:spcAft>
                <a:spcPct val="0"/>
              </a:spcAft>
            </a:pPr>
            <a:r>
              <a:rPr sz="2600" dirty="0">
                <a:solidFill>
                  <a:srgbClr val="000000"/>
                </a:solidFill>
                <a:latin typeface="Calibri"/>
                <a:cs typeface="Calibri"/>
              </a:rPr>
              <a:t>i.e., whether an item has more or less of the measured quality</a:t>
            </a:r>
          </a:p>
          <a:p>
            <a:pPr marL="0" marR="0">
              <a:lnSpc>
                <a:spcPts val="3107"/>
              </a:lnSpc>
              <a:spcBef>
                <a:spcPct val="0"/>
              </a:spcBef>
              <a:spcAft>
                <a:spcPct val="0"/>
              </a:spcAft>
            </a:pPr>
            <a:r>
              <a:rPr sz="2600" dirty="0">
                <a:solidFill>
                  <a:srgbClr val="000000"/>
                </a:solidFill>
                <a:latin typeface="Calibri"/>
                <a:cs typeface="Calibri"/>
              </a:rPr>
              <a:t>e.g., Olympic rank, grades rank, disease severity level</a:t>
            </a:r>
          </a:p>
        </p:txBody>
      </p:sp>
      <p:sp>
        <p:nvSpPr>
          <p:cNvPr id="9" name="object 9"/>
          <p:cNvSpPr txBox="1"/>
          <p:nvPr/>
        </p:nvSpPr>
        <p:spPr>
          <a:xfrm>
            <a:off x="11110912" y="3340464"/>
            <a:ext cx="440605"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b="1">
                <a:solidFill>
                  <a:srgbClr val="000000"/>
                </a:solidFill>
                <a:latin typeface="Calibri"/>
                <a:cs typeface="Calibri"/>
              </a:rPr>
              <a:t>D</a:t>
            </a:r>
          </a:p>
        </p:txBody>
      </p:sp>
      <p:sp>
        <p:nvSpPr>
          <p:cNvPr id="10" name="object 10"/>
          <p:cNvSpPr txBox="1"/>
          <p:nvPr/>
        </p:nvSpPr>
        <p:spPr>
          <a:xfrm>
            <a:off x="10655299" y="3564289"/>
            <a:ext cx="394394"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b="1">
                <a:solidFill>
                  <a:srgbClr val="000000"/>
                </a:solidFill>
                <a:latin typeface="Calibri"/>
                <a:cs typeface="Calibri"/>
              </a:rPr>
              <a:t>C</a:t>
            </a:r>
          </a:p>
        </p:txBody>
      </p:sp>
      <p:sp>
        <p:nvSpPr>
          <p:cNvPr id="11" name="object 11"/>
          <p:cNvSpPr txBox="1"/>
          <p:nvPr/>
        </p:nvSpPr>
        <p:spPr>
          <a:xfrm>
            <a:off x="10170160" y="3757964"/>
            <a:ext cx="408682"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b="1">
                <a:solidFill>
                  <a:srgbClr val="000000"/>
                </a:solidFill>
                <a:latin typeface="Calibri"/>
                <a:cs typeface="Calibri"/>
              </a:rPr>
              <a:t>B</a:t>
            </a:r>
          </a:p>
        </p:txBody>
      </p:sp>
      <p:sp>
        <p:nvSpPr>
          <p:cNvPr id="12" name="object 12"/>
          <p:cNvSpPr txBox="1"/>
          <p:nvPr/>
        </p:nvSpPr>
        <p:spPr>
          <a:xfrm>
            <a:off x="9681210" y="3949518"/>
            <a:ext cx="429443" cy="596205"/>
          </a:xfrm>
          <a:prstGeom prst="rect">
            <a:avLst/>
          </a:prstGeom>
        </p:spPr>
        <p:txBody>
          <a:bodyPr vert="horz" wrap="square" lIns="0" tIns="0" rIns="0" bIns="0" rtlCol="0">
            <a:spAutoFit/>
          </a:bodyPr>
          <a:lstStyle/>
          <a:p>
            <a:pPr marL="0" marR="0">
              <a:lnSpc>
                <a:spcPts val="4394"/>
              </a:lnSpc>
              <a:spcBef>
                <a:spcPct val="0"/>
              </a:spcBef>
              <a:spcAft>
                <a:spcPct val="0"/>
              </a:spcAft>
            </a:pPr>
            <a:r>
              <a:rPr sz="3600" b="1">
                <a:solidFill>
                  <a:srgbClr val="000000"/>
                </a:solidFill>
                <a:latin typeface="Calibri"/>
                <a:cs typeface="Calibri"/>
              </a:rPr>
              <a:t>A</a:t>
            </a:r>
          </a:p>
        </p:txBody>
      </p:sp>
      <p:sp>
        <p:nvSpPr>
          <p:cNvPr id="13" name="object 13"/>
          <p:cNvSpPr txBox="1"/>
          <p:nvPr/>
        </p:nvSpPr>
        <p:spPr>
          <a:xfrm>
            <a:off x="925830" y="4773708"/>
            <a:ext cx="8644851" cy="1868980"/>
          </a:xfrm>
          <a:prstGeom prst="rect">
            <a:avLst/>
          </a:prstGeom>
        </p:spPr>
        <p:txBody>
          <a:bodyPr vert="horz" wrap="square" lIns="0" tIns="0" rIns="0" bIns="0" rtlCol="0">
            <a:spAutoFit/>
          </a:bodyPr>
          <a:lstStyle/>
          <a:p>
            <a:pPr marL="3809" marR="0">
              <a:lnSpc>
                <a:spcPts val="5108"/>
              </a:lnSpc>
              <a:spcBef>
                <a:spcPct val="0"/>
              </a:spcBef>
              <a:spcAft>
                <a:spcPct val="0"/>
              </a:spcAft>
            </a:pPr>
            <a:r>
              <a:rPr sz="4400" spc="-45" dirty="0">
                <a:solidFill>
                  <a:srgbClr val="000000"/>
                </a:solidFill>
                <a:latin typeface="Trebuchet MS"/>
                <a:cs typeface="Trebuchet MS"/>
              </a:rPr>
              <a:t>Continuous</a:t>
            </a:r>
            <a:r>
              <a:rPr sz="4400" spc="-479" dirty="0">
                <a:solidFill>
                  <a:srgbClr val="000000"/>
                </a:solidFill>
                <a:latin typeface="Trebuchet MS"/>
                <a:cs typeface="Trebuchet MS"/>
              </a:rPr>
              <a:t> </a:t>
            </a:r>
            <a:r>
              <a:rPr sz="4400" spc="-60" dirty="0">
                <a:solidFill>
                  <a:srgbClr val="000000"/>
                </a:solidFill>
                <a:latin typeface="Trebuchet MS"/>
                <a:cs typeface="Trebuchet MS"/>
              </a:rPr>
              <a:t>Variables</a:t>
            </a:r>
          </a:p>
          <a:p>
            <a:pPr marL="0" marR="0">
              <a:lnSpc>
                <a:spcPts val="3173"/>
              </a:lnSpc>
              <a:spcBef>
                <a:spcPct val="0"/>
              </a:spcBef>
              <a:spcAft>
                <a:spcPct val="0"/>
              </a:spcAft>
            </a:pPr>
            <a:r>
              <a:rPr sz="2600" dirty="0">
                <a:solidFill>
                  <a:srgbClr val="000000"/>
                </a:solidFill>
                <a:latin typeface="Calibri"/>
                <a:cs typeface="Calibri"/>
              </a:rPr>
              <a:t>Quantitative measurement</a:t>
            </a:r>
          </a:p>
          <a:p>
            <a:pPr marL="0" marR="0">
              <a:lnSpc>
                <a:spcPts val="3051"/>
              </a:lnSpc>
              <a:spcBef>
                <a:spcPct val="0"/>
              </a:spcBef>
              <a:spcAft>
                <a:spcPct val="0"/>
              </a:spcAft>
            </a:pPr>
            <a:r>
              <a:rPr sz="2600" dirty="0">
                <a:solidFill>
                  <a:srgbClr val="000000"/>
                </a:solidFill>
                <a:latin typeface="Calibri"/>
                <a:cs typeface="Calibri"/>
              </a:rPr>
              <a:t>i.e., how much of the measured characteristic the item displays</a:t>
            </a:r>
          </a:p>
          <a:p>
            <a:pPr marL="0" marR="0">
              <a:lnSpc>
                <a:spcPts val="3107"/>
              </a:lnSpc>
              <a:spcBef>
                <a:spcPct val="0"/>
              </a:spcBef>
              <a:spcAft>
                <a:spcPct val="0"/>
              </a:spcAft>
            </a:pPr>
            <a:r>
              <a:rPr sz="2600" dirty="0">
                <a:solidFill>
                  <a:srgbClr val="000000"/>
                </a:solidFill>
                <a:latin typeface="Calibri"/>
                <a:cs typeface="Calibri"/>
              </a:rPr>
              <a:t>e.g., height, weight, temperature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565275" y="1220749"/>
            <a:ext cx="2406650" cy="328929"/>
          </a:xfrm>
          <a:prstGeom prst="rect">
            <a:avLst/>
          </a:prstGeom>
          <a:blipFill>
            <a:blip r:embed="rId3"/>
            <a:stretch>
              <a:fillRect/>
            </a:stretch>
          </a:blipFill>
        </p:spPr>
        <p:txBody>
          <a:bodyPr wrap="square" lIns="0" tIns="0" rIns="0" bIns="0" rtlCol="0">
            <a:spAutoFit/>
          </a:bodyPr>
          <a:lstStyle/>
          <a:p>
            <a:endParaRPr/>
          </a:p>
        </p:txBody>
      </p:sp>
      <p:sp>
        <p:nvSpPr>
          <p:cNvPr id="6" name="object 6"/>
          <p:cNvSpPr txBox="1"/>
          <p:nvPr/>
        </p:nvSpPr>
        <p:spPr>
          <a:xfrm>
            <a:off x="180340" y="111322"/>
            <a:ext cx="3764362" cy="686941"/>
          </a:xfrm>
          <a:prstGeom prst="rect">
            <a:avLst/>
          </a:prstGeom>
        </p:spPr>
        <p:txBody>
          <a:bodyPr vert="horz" wrap="square" lIns="0" tIns="0" rIns="0" bIns="0" rtlCol="0">
            <a:spAutoFit/>
          </a:bodyPr>
          <a:lstStyle/>
          <a:p>
            <a:pPr marL="0" marR="0">
              <a:lnSpc>
                <a:spcPts val="5108"/>
              </a:lnSpc>
              <a:spcBef>
                <a:spcPct val="0"/>
              </a:spcBef>
              <a:spcAft>
                <a:spcPct val="0"/>
              </a:spcAft>
            </a:pPr>
            <a:r>
              <a:rPr sz="4400" spc="-24">
                <a:solidFill>
                  <a:srgbClr val="000000"/>
                </a:solidFill>
                <a:latin typeface="Trebuchet MS"/>
                <a:cs typeface="Trebuchet MS"/>
              </a:rPr>
              <a:t>Basic</a:t>
            </a:r>
            <a:r>
              <a:rPr sz="4400" spc="-452">
                <a:solidFill>
                  <a:srgbClr val="000000"/>
                </a:solidFill>
                <a:latin typeface="Trebuchet MS"/>
                <a:cs typeface="Trebuchet MS"/>
              </a:rPr>
              <a:t> </a:t>
            </a:r>
            <a:r>
              <a:rPr sz="4400" spc="-40">
                <a:solidFill>
                  <a:srgbClr val="000000"/>
                </a:solidFill>
                <a:latin typeface="Trebuchet MS"/>
                <a:cs typeface="Trebuchet MS"/>
              </a:rPr>
              <a:t>Concepts</a:t>
            </a:r>
          </a:p>
        </p:txBody>
      </p:sp>
      <p:sp>
        <p:nvSpPr>
          <p:cNvPr id="7" name="object 7"/>
          <p:cNvSpPr txBox="1"/>
          <p:nvPr/>
        </p:nvSpPr>
        <p:spPr>
          <a:xfrm>
            <a:off x="1090295" y="1148281"/>
            <a:ext cx="1727491" cy="897225"/>
          </a:xfrm>
          <a:prstGeom prst="rect">
            <a:avLst/>
          </a:prstGeom>
        </p:spPr>
        <p:txBody>
          <a:bodyPr vert="horz" wrap="square" lIns="0" tIns="0" rIns="0" bIns="0" rtlCol="0">
            <a:spAutoFit/>
          </a:bodyPr>
          <a:lstStyle/>
          <a:p>
            <a:pPr marL="0" marR="0">
              <a:lnSpc>
                <a:spcPts val="3417"/>
              </a:lnSpc>
              <a:spcBef>
                <a:spcPct val="0"/>
              </a:spcBef>
              <a:spcAft>
                <a:spcPct val="0"/>
              </a:spcAft>
            </a:pPr>
            <a:r>
              <a:rPr sz="2800">
                <a:solidFill>
                  <a:srgbClr val="000000"/>
                </a:solidFill>
                <a:latin typeface="Calibri"/>
                <a:cs typeface="Calibri"/>
              </a:rPr>
              <a:t>Let</a:t>
            </a:r>
          </a:p>
          <a:p>
            <a:pPr marL="0" marR="0">
              <a:lnSpc>
                <a:spcPts val="3346"/>
              </a:lnSpc>
              <a:spcBef>
                <a:spcPts val="50"/>
              </a:spcBef>
              <a:spcAft>
                <a:spcPct val="0"/>
              </a:spcAft>
            </a:pPr>
            <a:r>
              <a:rPr sz="2800">
                <a:solidFill>
                  <a:srgbClr val="000000"/>
                </a:solidFill>
                <a:latin typeface="Calibri"/>
                <a:cs typeface="Calibri"/>
              </a:rPr>
              <a:t>population</a:t>
            </a:r>
          </a:p>
        </p:txBody>
      </p:sp>
      <p:sp>
        <p:nvSpPr>
          <p:cNvPr id="8" name="object 8"/>
          <p:cNvSpPr txBox="1"/>
          <p:nvPr/>
        </p:nvSpPr>
        <p:spPr>
          <a:xfrm>
            <a:off x="3985361" y="1148357"/>
            <a:ext cx="6313724" cy="472181"/>
          </a:xfrm>
          <a:prstGeom prst="rect">
            <a:avLst/>
          </a:prstGeom>
        </p:spPr>
        <p:txBody>
          <a:bodyPr vert="horz" wrap="square" lIns="0" tIns="0" rIns="0" bIns="0" rtlCol="0">
            <a:spAutoFit/>
          </a:bodyPr>
          <a:lstStyle/>
          <a:p>
            <a:pPr marL="0" marR="0">
              <a:lnSpc>
                <a:spcPts val="3417"/>
              </a:lnSpc>
              <a:spcBef>
                <a:spcPct val="0"/>
              </a:spcBef>
              <a:spcAft>
                <a:spcPct val="0"/>
              </a:spcAft>
            </a:pPr>
            <a:r>
              <a:rPr sz="2800">
                <a:solidFill>
                  <a:srgbClr val="000000"/>
                </a:solidFill>
                <a:latin typeface="Calibri"/>
                <a:cs typeface="Calibri"/>
              </a:rPr>
              <a:t>, be n samples of X measurements in some</a:t>
            </a:r>
          </a:p>
        </p:txBody>
      </p:sp>
      <p:sp>
        <p:nvSpPr>
          <p:cNvPr id="9" name="object 9"/>
          <p:cNvSpPr txBox="1"/>
          <p:nvPr/>
        </p:nvSpPr>
        <p:spPr>
          <a:xfrm>
            <a:off x="1682115" y="1171224"/>
            <a:ext cx="2207179" cy="502743"/>
          </a:xfrm>
          <a:prstGeom prst="rect">
            <a:avLst/>
          </a:prstGeom>
        </p:spPr>
        <p:txBody>
          <a:bodyPr vert="horz" wrap="square" lIns="0" tIns="0" rIns="0" bIns="0" rtlCol="0">
            <a:spAutoFit/>
          </a:bodyPr>
          <a:lstStyle/>
          <a:p>
            <a:pPr marL="0" marR="0">
              <a:lnSpc>
                <a:spcPts val="3332"/>
              </a:lnSpc>
              <a:spcBef>
                <a:spcPct val="0"/>
              </a:spcBef>
              <a:spcAft>
                <a:spcPct val="0"/>
              </a:spcAft>
            </a:pPr>
            <a:r>
              <a:rPr sz="2750">
                <a:solidFill>
                  <a:srgbClr val="000000"/>
                </a:solidFill>
                <a:latin typeface="Calibri"/>
                <a:cs typeface="Calibri"/>
              </a:rPr>
              <a:t>ഥ</a:t>
            </a:r>
            <a:r>
              <a:rPr sz="2750" spc="254">
                <a:solidFill>
                  <a:srgbClr val="000000"/>
                </a:solidFill>
                <a:latin typeface="Times New Roman"/>
                <a:cs typeface="Times New Roman"/>
              </a:rPr>
              <a:t> </a:t>
            </a:r>
            <a:r>
              <a:rPr sz="2750" spc="89">
                <a:solidFill>
                  <a:srgbClr val="000000"/>
                </a:solidFill>
                <a:latin typeface="Calibri"/>
                <a:cs typeface="Calibri"/>
              </a:rPr>
              <a:t>,</a:t>
            </a:r>
            <a:r>
              <a:rPr sz="2750">
                <a:solidFill>
                  <a:srgbClr val="000000"/>
                </a:solidFill>
                <a:latin typeface="Calibri"/>
                <a:cs typeface="Calibri"/>
              </a:rPr>
              <a:t>ഥ</a:t>
            </a:r>
            <a:r>
              <a:rPr sz="2750" spc="344">
                <a:solidFill>
                  <a:srgbClr val="000000"/>
                </a:solidFill>
                <a:latin typeface="Times New Roman"/>
                <a:cs typeface="Times New Roman"/>
              </a:rPr>
              <a:t> </a:t>
            </a:r>
            <a:r>
              <a:rPr sz="2750" spc="259">
                <a:solidFill>
                  <a:srgbClr val="000000"/>
                </a:solidFill>
                <a:latin typeface="Calibri"/>
                <a:cs typeface="Calibri"/>
              </a:rPr>
              <a:t>,</a:t>
            </a:r>
            <a:r>
              <a:rPr sz="2750">
                <a:solidFill>
                  <a:srgbClr val="000000"/>
                </a:solidFill>
                <a:latin typeface="Calibri"/>
                <a:cs typeface="Calibri"/>
              </a:rPr>
              <a:t>ഥ</a:t>
            </a:r>
            <a:r>
              <a:rPr sz="2750" spc="289">
                <a:solidFill>
                  <a:srgbClr val="000000"/>
                </a:solidFill>
                <a:latin typeface="Times New Roman"/>
                <a:cs typeface="Times New Roman"/>
              </a:rPr>
              <a:t> </a:t>
            </a:r>
            <a:r>
              <a:rPr sz="2750">
                <a:solidFill>
                  <a:srgbClr val="000000"/>
                </a:solidFill>
                <a:latin typeface="Calibri"/>
                <a:cs typeface="Calibri"/>
              </a:rPr>
              <a:t>…</a:t>
            </a:r>
            <a:r>
              <a:rPr sz="2750" spc="2749">
                <a:solidFill>
                  <a:srgbClr val="000000"/>
                </a:solidFill>
                <a:latin typeface="Calibri"/>
                <a:cs typeface="Calibri"/>
              </a:rPr>
              <a:t> </a:t>
            </a:r>
            <a:r>
              <a:rPr sz="2600" spc="-142">
                <a:solidFill>
                  <a:srgbClr val="000000"/>
                </a:solidFill>
                <a:latin typeface="Calibri"/>
                <a:cs typeface="Calibri"/>
              </a:rPr>
              <a:t>ഥ</a:t>
            </a:r>
            <a:r>
              <a:rPr sz="2850" baseline="-20157">
                <a:solidFill>
                  <a:srgbClr val="000000"/>
                </a:solidFill>
                <a:latin typeface="Calibri"/>
                <a:cs typeface="Calibri"/>
              </a:rPr>
              <a:t>ഥ</a:t>
            </a:r>
          </a:p>
        </p:txBody>
      </p:sp>
      <p:sp>
        <p:nvSpPr>
          <p:cNvPr id="10" name="object 10"/>
          <p:cNvSpPr txBox="1"/>
          <p:nvPr/>
        </p:nvSpPr>
        <p:spPr>
          <a:xfrm>
            <a:off x="1853323" y="1329499"/>
            <a:ext cx="1096907" cy="347964"/>
          </a:xfrm>
          <a:prstGeom prst="rect">
            <a:avLst/>
          </a:prstGeom>
        </p:spPr>
        <p:txBody>
          <a:bodyPr vert="horz" wrap="square" lIns="0" tIns="0" rIns="0" bIns="0" rtlCol="0">
            <a:spAutoFit/>
          </a:bodyPr>
          <a:lstStyle/>
          <a:p>
            <a:pPr marL="0" marR="0">
              <a:lnSpc>
                <a:spcPts val="2439"/>
              </a:lnSpc>
              <a:spcBef>
                <a:spcPct val="0"/>
              </a:spcBef>
              <a:spcAft>
                <a:spcPct val="0"/>
              </a:spcAft>
            </a:pPr>
            <a:r>
              <a:rPr sz="2000">
                <a:solidFill>
                  <a:srgbClr val="000000"/>
                </a:solidFill>
                <a:latin typeface="Calibri"/>
                <a:cs typeface="Calibri"/>
              </a:rPr>
              <a:t>1</a:t>
            </a:r>
            <a:r>
              <a:rPr sz="2000" spc="1704">
                <a:solidFill>
                  <a:srgbClr val="000000"/>
                </a:solidFill>
                <a:latin typeface="Calibri"/>
                <a:cs typeface="Calibri"/>
              </a:rPr>
              <a:t> </a:t>
            </a:r>
            <a:r>
              <a:rPr sz="2000">
                <a:solidFill>
                  <a:srgbClr val="000000"/>
                </a:solidFill>
                <a:latin typeface="Calibri"/>
                <a:cs typeface="Calibri"/>
              </a:rPr>
              <a:t>2</a:t>
            </a:r>
            <a:r>
              <a:rPr sz="2000" spc="1814">
                <a:solidFill>
                  <a:srgbClr val="000000"/>
                </a:solidFill>
                <a:latin typeface="Calibri"/>
                <a:cs typeface="Calibri"/>
              </a:rPr>
              <a:t> </a:t>
            </a:r>
            <a:r>
              <a:rPr sz="2000">
                <a:solidFill>
                  <a:srgbClr val="000000"/>
                </a:solidFill>
                <a:latin typeface="Calibri"/>
                <a:cs typeface="Calibri"/>
              </a:rPr>
              <a:t>3</a:t>
            </a:r>
          </a:p>
        </p:txBody>
      </p:sp>
      <p:sp>
        <p:nvSpPr>
          <p:cNvPr id="11" name="object 11"/>
          <p:cNvSpPr txBox="1"/>
          <p:nvPr/>
        </p:nvSpPr>
        <p:spPr>
          <a:xfrm>
            <a:off x="1090295" y="2662584"/>
            <a:ext cx="7035904" cy="677686"/>
          </a:xfrm>
          <a:prstGeom prst="rect">
            <a:avLst/>
          </a:prstGeom>
        </p:spPr>
        <p:txBody>
          <a:bodyPr vert="horz" wrap="square" lIns="0" tIns="0" rIns="0" bIns="0" rtlCol="0">
            <a:spAutoFit/>
          </a:bodyPr>
          <a:lstStyle/>
          <a:p>
            <a:pPr marL="0" marR="0">
              <a:lnSpc>
                <a:spcPts val="5493"/>
              </a:lnSpc>
              <a:spcBef>
                <a:spcPct val="0"/>
              </a:spcBef>
              <a:spcAft>
                <a:spcPct val="0"/>
              </a:spcAft>
            </a:pPr>
            <a:r>
              <a:rPr sz="4500" b="1" dirty="0">
                <a:solidFill>
                  <a:srgbClr val="000000"/>
                </a:solidFill>
                <a:latin typeface="Calibri"/>
                <a:cs typeface="Calibri"/>
              </a:rPr>
              <a:t>μ</a:t>
            </a:r>
            <a:r>
              <a:rPr sz="4500" b="1" spc="-107" dirty="0">
                <a:solidFill>
                  <a:srgbClr val="000000"/>
                </a:solidFill>
                <a:latin typeface="Times New Roman"/>
                <a:cs typeface="Times New Roman"/>
              </a:rPr>
              <a:t> </a:t>
            </a:r>
            <a:r>
              <a:rPr sz="3200" dirty="0">
                <a:solidFill>
                  <a:srgbClr val="000000"/>
                </a:solidFill>
                <a:latin typeface="Calibri"/>
                <a:cs typeface="Calibri"/>
              </a:rPr>
              <a:t>≡</a:t>
            </a:r>
            <a:r>
              <a:rPr sz="3200" spc="-77" dirty="0">
                <a:solidFill>
                  <a:srgbClr val="000000"/>
                </a:solidFill>
                <a:latin typeface="Times New Roman"/>
                <a:cs typeface="Times New Roman"/>
              </a:rPr>
              <a:t> </a:t>
            </a:r>
            <a:r>
              <a:rPr sz="3200" dirty="0">
                <a:solidFill>
                  <a:srgbClr val="000000"/>
                </a:solidFill>
                <a:latin typeface="Calibri"/>
                <a:cs typeface="Calibri"/>
              </a:rPr>
              <a:t>Population mean (Expectation Value)</a:t>
            </a:r>
            <a:endParaRPr lang="en-US" sz="3200" dirty="0">
              <a:solidFill>
                <a:srgbClr val="000000"/>
              </a:solidFill>
              <a:latin typeface="Calibri"/>
              <a:cs typeface="Calibri"/>
            </a:endParaRPr>
          </a:p>
        </p:txBody>
      </p:sp>
      <p:sp>
        <p:nvSpPr>
          <p:cNvPr id="15" name="object 15"/>
          <p:cNvSpPr txBox="1"/>
          <p:nvPr/>
        </p:nvSpPr>
        <p:spPr>
          <a:xfrm>
            <a:off x="4608247" y="3843764"/>
            <a:ext cx="2110626" cy="998222"/>
          </a:xfrm>
          <a:prstGeom prst="rect">
            <a:avLst/>
          </a:prstGeom>
        </p:spPr>
        <p:txBody>
          <a:bodyPr vert="horz" wrap="square" lIns="0" tIns="0" rIns="0" bIns="0" rtlCol="0">
            <a:spAutoFit/>
          </a:bodyPr>
          <a:lstStyle/>
          <a:p>
            <a:pPr marL="0" marR="0">
              <a:lnSpc>
                <a:spcPts val="3906"/>
              </a:lnSpc>
              <a:spcBef>
                <a:spcPct val="0"/>
              </a:spcBef>
              <a:spcAft>
                <a:spcPct val="0"/>
              </a:spcAft>
            </a:pPr>
            <a:endParaRPr lang="en-US" sz="3200" dirty="0">
              <a:solidFill>
                <a:srgbClr val="000000"/>
              </a:solidFill>
              <a:latin typeface="Calibri"/>
              <a:cs typeface="Calibri"/>
            </a:endParaRPr>
          </a:p>
          <a:p>
            <a:pPr marL="68275" marR="0">
              <a:lnSpc>
                <a:spcPts val="3417"/>
              </a:lnSpc>
              <a:spcBef>
                <a:spcPts val="678"/>
              </a:spcBef>
              <a:spcAft>
                <a:spcPct val="0"/>
              </a:spcAft>
            </a:pPr>
            <a:endParaRPr sz="3100" baseline="-23214" dirty="0">
              <a:solidFill>
                <a:srgbClr val="000000"/>
              </a:solidFill>
              <a:latin typeface="Calibri"/>
              <a:cs typeface="Calibri"/>
            </a:endParaRPr>
          </a:p>
        </p:txBody>
      </p:sp>
      <mc:AlternateContent xmlns:mc="http://schemas.openxmlformats.org/markup-compatibility/2006" xmlns:a14="http://schemas.microsoft.com/office/drawing/2010/main">
        <mc:Choice Requires="a14">
          <p:sp>
            <p:nvSpPr>
              <p:cNvPr id="25" name="object 11">
                <a:extLst>
                  <a:ext uri="{FF2B5EF4-FFF2-40B4-BE49-F238E27FC236}">
                    <a16:creationId xmlns:a16="http://schemas.microsoft.com/office/drawing/2014/main" id="{213234CE-BB29-4022-A360-2348F62F08B1}"/>
                  </a:ext>
                </a:extLst>
              </p:cNvPr>
              <p:cNvSpPr txBox="1"/>
              <p:nvPr/>
            </p:nvSpPr>
            <p:spPr>
              <a:xfrm>
                <a:off x="1090295" y="3766250"/>
                <a:ext cx="7035904" cy="705321"/>
              </a:xfrm>
              <a:prstGeom prst="rect">
                <a:avLst/>
              </a:prstGeom>
            </p:spPr>
            <p:txBody>
              <a:bodyPr vert="horz" wrap="square" lIns="0" tIns="0" rIns="0" bIns="0" rtlCol="0">
                <a:spAutoFit/>
              </a:bodyPr>
              <a:lstStyle/>
              <a:p>
                <a:pPr marL="0" marR="0">
                  <a:lnSpc>
                    <a:spcPts val="5493"/>
                  </a:lnSpc>
                  <a:spcBef>
                    <a:spcPct val="0"/>
                  </a:spcBef>
                  <a:spcAft>
                    <a:spcPct val="0"/>
                  </a:spcAft>
                </a:pPr>
                <a14:m>
                  <m:oMathPara xmlns:m="http://schemas.openxmlformats.org/officeDocument/2006/math">
                    <m:oMathParaPr>
                      <m:jc m:val="left"/>
                    </m:oMathParaPr>
                    <m:oMath xmlns:m="http://schemas.openxmlformats.org/officeDocument/2006/math">
                      <m:bar>
                        <m:barPr>
                          <m:pos m:val="top"/>
                          <m:ctrlPr>
                            <a:rPr lang="en-US" sz="3200" i="1" smtClean="0">
                              <a:solidFill>
                                <a:srgbClr val="000000"/>
                              </a:solidFill>
                              <a:latin typeface="Cambria Math" panose="02040503050406030204" pitchFamily="18" charset="0"/>
                              <a:cs typeface="Calibri"/>
                            </a:rPr>
                          </m:ctrlPr>
                        </m:barPr>
                        <m:e>
                          <m:r>
                            <a:rPr lang="en-US" sz="3200" b="0" i="1" smtClean="0">
                              <a:solidFill>
                                <a:srgbClr val="000000"/>
                              </a:solidFill>
                              <a:latin typeface="Cambria Math" panose="02040503050406030204" pitchFamily="18" charset="0"/>
                              <a:cs typeface="Calibri"/>
                            </a:rPr>
                            <m:t>𝑥</m:t>
                          </m:r>
                        </m:e>
                      </m:bar>
                      <m:r>
                        <a:rPr lang="en-US" sz="3200" b="0" i="1" smtClean="0">
                          <a:solidFill>
                            <a:srgbClr val="000000"/>
                          </a:solidFill>
                          <a:latin typeface="Cambria Math" panose="02040503050406030204" pitchFamily="18" charset="0"/>
                          <a:cs typeface="Calibri"/>
                        </a:rPr>
                        <m:t>=</m:t>
                      </m:r>
                      <m:d>
                        <m:dPr>
                          <m:begChr m:val="⟨"/>
                          <m:endChr m:val="⟩"/>
                          <m:ctrlPr>
                            <a:rPr lang="en-US" sz="3200" b="0" i="1" smtClean="0">
                              <a:solidFill>
                                <a:srgbClr val="000000"/>
                              </a:solidFill>
                              <a:latin typeface="Cambria Math" panose="02040503050406030204" pitchFamily="18" charset="0"/>
                              <a:cs typeface="Calibri"/>
                            </a:rPr>
                          </m:ctrlPr>
                        </m:dPr>
                        <m:e>
                          <m:r>
                            <a:rPr lang="en-US" sz="3200" b="0" i="1" smtClean="0">
                              <a:solidFill>
                                <a:srgbClr val="000000"/>
                              </a:solidFill>
                              <a:latin typeface="Cambria Math" panose="02040503050406030204" pitchFamily="18" charset="0"/>
                              <a:cs typeface="Calibri"/>
                            </a:rPr>
                            <m:t>𝑥</m:t>
                          </m:r>
                        </m:e>
                      </m:d>
                      <m:r>
                        <a:rPr lang="en-US" sz="3200" b="0" i="1" smtClean="0">
                          <a:solidFill>
                            <a:srgbClr val="000000"/>
                          </a:solidFill>
                          <a:latin typeface="Cambria Math" panose="02040503050406030204" pitchFamily="18" charset="0"/>
                          <a:ea typeface="Cambria Math" panose="02040503050406030204" pitchFamily="18" charset="0"/>
                          <a:cs typeface="Calibri"/>
                        </a:rPr>
                        <m:t>≡</m:t>
                      </m:r>
                      <m:r>
                        <a:rPr lang="en-US" sz="3200" b="0" i="1" smtClean="0">
                          <a:solidFill>
                            <a:srgbClr val="000000"/>
                          </a:solidFill>
                          <a:latin typeface="Cambria Math" panose="02040503050406030204" pitchFamily="18" charset="0"/>
                          <a:ea typeface="Cambria Math" panose="02040503050406030204" pitchFamily="18" charset="0"/>
                          <a:cs typeface="Calibri"/>
                        </a:rPr>
                        <m:t>𝑆𝑎𝑚𝑝𝑙𝑒</m:t>
                      </m:r>
                      <m:r>
                        <a:rPr lang="en-US" sz="3200" b="0" i="1" smtClean="0">
                          <a:solidFill>
                            <a:srgbClr val="000000"/>
                          </a:solidFill>
                          <a:latin typeface="Cambria Math" panose="02040503050406030204" pitchFamily="18" charset="0"/>
                          <a:ea typeface="Cambria Math" panose="02040503050406030204" pitchFamily="18" charset="0"/>
                          <a:cs typeface="Calibri"/>
                        </a:rPr>
                        <m:t> </m:t>
                      </m:r>
                      <m:r>
                        <a:rPr lang="en-US" sz="3200" b="0" i="1" smtClean="0">
                          <a:solidFill>
                            <a:srgbClr val="000000"/>
                          </a:solidFill>
                          <a:latin typeface="Cambria Math" panose="02040503050406030204" pitchFamily="18" charset="0"/>
                          <a:ea typeface="Cambria Math" panose="02040503050406030204" pitchFamily="18" charset="0"/>
                          <a:cs typeface="Calibri"/>
                        </a:rPr>
                        <m:t>𝑚𝑒𝑎𝑛</m:t>
                      </m:r>
                    </m:oMath>
                  </m:oMathPara>
                </a14:m>
                <a:endParaRPr lang="en-US" sz="3200" dirty="0">
                  <a:solidFill>
                    <a:srgbClr val="000000"/>
                  </a:solidFill>
                  <a:latin typeface="Calibri"/>
                  <a:cs typeface="Calibri"/>
                </a:endParaRPr>
              </a:p>
            </p:txBody>
          </p:sp>
        </mc:Choice>
        <mc:Fallback xmlns="">
          <p:sp>
            <p:nvSpPr>
              <p:cNvPr id="25" name="object 11">
                <a:extLst>
                  <a:ext uri="{FF2B5EF4-FFF2-40B4-BE49-F238E27FC236}">
                    <a16:creationId xmlns:a16="http://schemas.microsoft.com/office/drawing/2014/main" id="{213234CE-BB29-4022-A360-2348F62F08B1}"/>
                  </a:ext>
                </a:extLst>
              </p:cNvPr>
              <p:cNvSpPr txBox="1">
                <a:spLocks noRot="1" noChangeAspect="1" noMove="1" noResize="1" noEditPoints="1" noAdjustHandles="1" noChangeArrowheads="1" noChangeShapeType="1" noTextEdit="1"/>
              </p:cNvSpPr>
              <p:nvPr/>
            </p:nvSpPr>
            <p:spPr>
              <a:xfrm>
                <a:off x="1090295" y="3766250"/>
                <a:ext cx="7035904" cy="705321"/>
              </a:xfrm>
              <a:prstGeom prst="rect">
                <a:avLst/>
              </a:prstGeom>
              <a:blipFill>
                <a:blip r:embed="rId4"/>
                <a:stretch>
                  <a:fillRect l="-8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7" name="object 11">
                <a:extLst>
                  <a:ext uri="{FF2B5EF4-FFF2-40B4-BE49-F238E27FC236}">
                    <a16:creationId xmlns:a16="http://schemas.microsoft.com/office/drawing/2014/main" id="{FDCA1BDC-24B3-42CA-8764-056C3C6A1BEB}"/>
                  </a:ext>
                </a:extLst>
              </p:cNvPr>
              <p:cNvSpPr txBox="1"/>
              <p:nvPr/>
            </p:nvSpPr>
            <p:spPr>
              <a:xfrm>
                <a:off x="1090295" y="5334115"/>
                <a:ext cx="7035904" cy="705321"/>
              </a:xfrm>
              <a:prstGeom prst="rect">
                <a:avLst/>
              </a:prstGeom>
            </p:spPr>
            <p:txBody>
              <a:bodyPr vert="horz" wrap="square" lIns="0" tIns="0" rIns="0" bIns="0" rtlCol="0">
                <a:spAutoFit/>
              </a:bodyPr>
              <a:lstStyle/>
              <a:p>
                <a:pPr marL="0" marR="0" algn="just">
                  <a:lnSpc>
                    <a:spcPts val="5493"/>
                  </a:lnSpc>
                  <a:spcBef>
                    <a:spcPct val="0"/>
                  </a:spcBef>
                  <a:spcAft>
                    <a:spcPct val="0"/>
                  </a:spcAft>
                </a:pPr>
                <a14:m>
                  <m:oMathPara xmlns:m="http://schemas.openxmlformats.org/officeDocument/2006/math">
                    <m:oMathParaPr>
                      <m:jc m:val="left"/>
                    </m:oMathParaPr>
                    <m:oMath xmlns:m="http://schemas.openxmlformats.org/officeDocument/2006/math">
                      <m:d>
                        <m:dPr>
                          <m:begChr m:val="⟨"/>
                          <m:endChr m:val="⟩"/>
                          <m:ctrlPr>
                            <a:rPr lang="en-US" sz="3200" b="0" i="1" smtClean="0">
                              <a:solidFill>
                                <a:srgbClr val="000000"/>
                              </a:solidFill>
                              <a:latin typeface="Cambria Math" panose="02040503050406030204" pitchFamily="18" charset="0"/>
                              <a:cs typeface="Calibri"/>
                            </a:rPr>
                          </m:ctrlPr>
                        </m:dPr>
                        <m:e>
                          <m:r>
                            <a:rPr lang="en-US" sz="3200" b="0" i="1" smtClean="0">
                              <a:solidFill>
                                <a:srgbClr val="000000"/>
                              </a:solidFill>
                              <a:latin typeface="Cambria Math" panose="02040503050406030204" pitchFamily="18" charset="0"/>
                              <a:cs typeface="Calibri"/>
                            </a:rPr>
                            <m:t>𝑥</m:t>
                          </m:r>
                        </m:e>
                      </m:d>
                      <m:r>
                        <a:rPr lang="en-US" sz="3200" b="0" i="1" smtClean="0">
                          <a:solidFill>
                            <a:srgbClr val="000000"/>
                          </a:solidFill>
                          <a:latin typeface="Cambria Math" panose="02040503050406030204" pitchFamily="18" charset="0"/>
                          <a:ea typeface="Cambria Math" panose="02040503050406030204" pitchFamily="18" charset="0"/>
                          <a:cs typeface="Calibri"/>
                        </a:rPr>
                        <m:t>≡</m:t>
                      </m:r>
                      <m:nary>
                        <m:naryPr>
                          <m:chr m:val="∑"/>
                          <m:limLoc m:val="subSup"/>
                          <m:ctrlPr>
                            <a:rPr lang="en-US" sz="3200" b="0" i="1" smtClean="0">
                              <a:solidFill>
                                <a:srgbClr val="000000"/>
                              </a:solidFill>
                              <a:latin typeface="Cambria Math" panose="02040503050406030204" pitchFamily="18" charset="0"/>
                              <a:ea typeface="Cambria Math" panose="02040503050406030204" pitchFamily="18" charset="0"/>
                              <a:cs typeface="Calibri"/>
                            </a:rPr>
                          </m:ctrlPr>
                        </m:naryPr>
                        <m:sub>
                          <m:r>
                            <m:rPr>
                              <m:brk m:alnAt="25"/>
                            </m:rPr>
                            <a:rPr lang="en-US" sz="3200" b="0" i="1" smtClean="0">
                              <a:solidFill>
                                <a:srgbClr val="000000"/>
                              </a:solidFill>
                              <a:latin typeface="Cambria Math" panose="02040503050406030204" pitchFamily="18" charset="0"/>
                              <a:ea typeface="Cambria Math" panose="02040503050406030204" pitchFamily="18" charset="0"/>
                              <a:cs typeface="Calibri"/>
                            </a:rPr>
                            <m:t>𝑖</m:t>
                          </m:r>
                          <m:r>
                            <a:rPr lang="en-US" sz="3200" b="0" i="1" smtClean="0">
                              <a:solidFill>
                                <a:srgbClr val="000000"/>
                              </a:solidFill>
                              <a:latin typeface="Cambria Math" panose="02040503050406030204" pitchFamily="18" charset="0"/>
                              <a:ea typeface="Cambria Math" panose="02040503050406030204" pitchFamily="18" charset="0"/>
                              <a:cs typeface="Calibri"/>
                            </a:rPr>
                            <m:t>=</m:t>
                          </m:r>
                          <m:r>
                            <m:rPr>
                              <m:brk m:alnAt="25"/>
                            </m:rPr>
                            <a:rPr lang="en-US" sz="3200" b="0" i="1" smtClean="0">
                              <a:solidFill>
                                <a:srgbClr val="000000"/>
                              </a:solidFill>
                              <a:latin typeface="Cambria Math" panose="02040503050406030204" pitchFamily="18" charset="0"/>
                              <a:ea typeface="Cambria Math" panose="02040503050406030204" pitchFamily="18" charset="0"/>
                              <a:cs typeface="Calibri"/>
                            </a:rPr>
                            <m:t>1</m:t>
                          </m:r>
                        </m:sub>
                        <m:sup>
                          <m:r>
                            <a:rPr lang="en-US" sz="3200" b="0" i="1" smtClean="0">
                              <a:solidFill>
                                <a:srgbClr val="000000"/>
                              </a:solidFill>
                              <a:latin typeface="Cambria Math" panose="02040503050406030204" pitchFamily="18" charset="0"/>
                              <a:ea typeface="Cambria Math" panose="02040503050406030204" pitchFamily="18" charset="0"/>
                              <a:cs typeface="Calibri"/>
                            </a:rPr>
                            <m:t>𝑛</m:t>
                          </m:r>
                        </m:sup>
                        <m:e>
                          <m:sSub>
                            <m:sSubPr>
                              <m:ctrlPr>
                                <a:rPr lang="en-US" sz="3200" b="0" i="1" smtClean="0">
                                  <a:solidFill>
                                    <a:srgbClr val="000000"/>
                                  </a:solidFill>
                                  <a:latin typeface="Cambria Math" panose="02040503050406030204" pitchFamily="18" charset="0"/>
                                  <a:ea typeface="Cambria Math" panose="02040503050406030204" pitchFamily="18" charset="0"/>
                                  <a:cs typeface="Calibri"/>
                                </a:rPr>
                              </m:ctrlPr>
                            </m:sSubPr>
                            <m:e>
                              <m:r>
                                <a:rPr lang="en-US" sz="3200" b="0" i="1" smtClean="0">
                                  <a:solidFill>
                                    <a:srgbClr val="000000"/>
                                  </a:solidFill>
                                  <a:latin typeface="Cambria Math" panose="02040503050406030204" pitchFamily="18" charset="0"/>
                                  <a:ea typeface="Cambria Math" panose="02040503050406030204" pitchFamily="18" charset="0"/>
                                  <a:cs typeface="Calibri"/>
                                </a:rPr>
                                <m:t>𝑥</m:t>
                              </m:r>
                            </m:e>
                            <m:sub>
                              <m:r>
                                <a:rPr lang="en-US" sz="3200" b="0" i="1" smtClean="0">
                                  <a:solidFill>
                                    <a:srgbClr val="000000"/>
                                  </a:solidFill>
                                  <a:latin typeface="Cambria Math" panose="02040503050406030204" pitchFamily="18" charset="0"/>
                                  <a:ea typeface="Cambria Math" panose="02040503050406030204" pitchFamily="18" charset="0"/>
                                  <a:cs typeface="Calibri"/>
                                </a:rPr>
                                <m:t>𝑖</m:t>
                              </m:r>
                            </m:sub>
                          </m:sSub>
                        </m:e>
                      </m:nary>
                    </m:oMath>
                  </m:oMathPara>
                </a14:m>
                <a:endParaRPr lang="en-US" sz="3200" dirty="0">
                  <a:solidFill>
                    <a:srgbClr val="000000"/>
                  </a:solidFill>
                  <a:latin typeface="Calibri"/>
                  <a:cs typeface="Calibri"/>
                </a:endParaRPr>
              </a:p>
            </p:txBody>
          </p:sp>
        </mc:Choice>
        <mc:Fallback xmlns="">
          <p:sp>
            <p:nvSpPr>
              <p:cNvPr id="27" name="object 11">
                <a:extLst>
                  <a:ext uri="{FF2B5EF4-FFF2-40B4-BE49-F238E27FC236}">
                    <a16:creationId xmlns:a16="http://schemas.microsoft.com/office/drawing/2014/main" id="{FDCA1BDC-24B3-42CA-8764-056C3C6A1BEB}"/>
                  </a:ext>
                </a:extLst>
              </p:cNvPr>
              <p:cNvSpPr txBox="1">
                <a:spLocks noRot="1" noChangeAspect="1" noMove="1" noResize="1" noEditPoints="1" noAdjustHandles="1" noChangeArrowheads="1" noChangeShapeType="1" noTextEdit="1"/>
              </p:cNvSpPr>
              <p:nvPr/>
            </p:nvSpPr>
            <p:spPr>
              <a:xfrm>
                <a:off x="1090295" y="5334115"/>
                <a:ext cx="7035904" cy="705321"/>
              </a:xfrm>
              <a:prstGeom prst="rect">
                <a:avLst/>
              </a:prstGeom>
              <a:blipFill>
                <a:blip r:embed="rId5"/>
                <a:stretch>
                  <a:fillRect t="-19828" b="-8621"/>
                </a:stretch>
              </a:blipFill>
            </p:spPr>
            <p:txBody>
              <a:bodyPr/>
              <a:lstStyle/>
              <a:p>
                <a:r>
                  <a:rPr lang="en-IL">
                    <a:noFill/>
                  </a:rPr>
                  <a:t> </a:t>
                </a:r>
              </a:p>
            </p:txBody>
          </p:sp>
        </mc:Fallback>
      </mc:AlternateContent>
      <p:pic>
        <p:nvPicPr>
          <p:cNvPr id="3" name="תמונה 2" descr="תמונה שמכילה ציפור, פרח, עץ&#10;&#10;התיאור נוצר באופן אוטומטי">
            <a:extLst>
              <a:ext uri="{FF2B5EF4-FFF2-40B4-BE49-F238E27FC236}">
                <a16:creationId xmlns:a16="http://schemas.microsoft.com/office/drawing/2014/main" id="{CBB75AB4-0F99-41C3-A109-1A3E1C7F4A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20.07.14"/>
  <p:tag name="AS_TITLE" val="Aspose.Slides for .NET 2.0"/>
  <p:tag name="AS_VERSION" val="20.7"/>
</p:tagLst>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19804</TotalTime>
  <Words>4027</Words>
  <Application>Microsoft Office PowerPoint</Application>
  <PresentationFormat>מסך רחב</PresentationFormat>
  <Paragraphs>591</Paragraphs>
  <Slides>31</Slides>
  <Notes>31</Notes>
  <HiddenSlides>0</HiddenSlides>
  <MMClips>0</MMClips>
  <ScaleCrop>false</ScaleCrop>
  <HeadingPairs>
    <vt:vector size="6" baseType="variant">
      <vt:variant>
        <vt:lpstr>גופנים בשימוש</vt:lpstr>
      </vt:variant>
      <vt:variant>
        <vt:i4>25</vt:i4>
      </vt:variant>
      <vt:variant>
        <vt:lpstr>ערכת נושא</vt:lpstr>
      </vt:variant>
      <vt:variant>
        <vt:i4>1</vt:i4>
      </vt:variant>
      <vt:variant>
        <vt:lpstr>כותרות שקופיות</vt:lpstr>
      </vt:variant>
      <vt:variant>
        <vt:i4>31</vt:i4>
      </vt:variant>
    </vt:vector>
  </HeadingPairs>
  <TitlesOfParts>
    <vt:vector size="57" baseType="lpstr">
      <vt:lpstr>Gotham-Bold</vt:lpstr>
      <vt:lpstr>Arial</vt:lpstr>
      <vt:lpstr>Calibri</vt:lpstr>
      <vt:lpstr>MathJax_Math-italic</vt:lpstr>
      <vt:lpstr>Source Sans Pro</vt:lpstr>
      <vt:lpstr>TimesTenLTStd-Bold</vt:lpstr>
      <vt:lpstr>Linux Libertine</vt:lpstr>
      <vt:lpstr>TimesTenLTStd-Roman</vt:lpstr>
      <vt:lpstr>Cambria</vt:lpstr>
      <vt:lpstr>ProximaNova</vt:lpstr>
      <vt:lpstr>Trebuchet MS</vt:lpstr>
      <vt:lpstr>MathJax_Size3</vt:lpstr>
      <vt:lpstr>Square721BT-RomanCondensed</vt:lpstr>
      <vt:lpstr>Verdana</vt:lpstr>
      <vt:lpstr>Times New Roman</vt:lpstr>
      <vt:lpstr>TimesTenLTStd-Italic</vt:lpstr>
      <vt:lpstr>Arial</vt:lpstr>
      <vt:lpstr>Cambria Math</vt:lpstr>
      <vt:lpstr>charter</vt:lpstr>
      <vt:lpstr>Bembo-Italic</vt:lpstr>
      <vt:lpstr>Bembo</vt:lpstr>
      <vt:lpstr>Fira Sans</vt:lpstr>
      <vt:lpstr>MathJax_Main</vt:lpstr>
      <vt:lpstr>droid sans</vt:lpstr>
      <vt:lpstr>roboto slab</vt:lpstr>
      <vt:lpstr>Theme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Basic Concepts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products.groupdocs.app</dc:creator>
  <cp:lastModifiedBy>Amit Stekel</cp:lastModifiedBy>
  <cp:revision>106</cp:revision>
  <cp:lastPrinted>2020-10-22T22:54:16Z</cp:lastPrinted>
  <dcterms:modified xsi:type="dcterms:W3CDTF">2020-10-30T17:41:09Z</dcterms:modified>
</cp:coreProperties>
</file>